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59" r:id="rId4"/>
    <p:sldId id="304" r:id="rId5"/>
    <p:sldId id="301" r:id="rId6"/>
    <p:sldId id="305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0" r:id="rId15"/>
    <p:sldId id="261" r:id="rId16"/>
    <p:sldId id="262" r:id="rId17"/>
    <p:sldId id="269" r:id="rId18"/>
    <p:sldId id="274" r:id="rId19"/>
    <p:sldId id="275" r:id="rId20"/>
    <p:sldId id="272" r:id="rId21"/>
    <p:sldId id="270" r:id="rId22"/>
    <p:sldId id="273" r:id="rId23"/>
    <p:sldId id="292" r:id="rId24"/>
    <p:sldId id="302" r:id="rId25"/>
    <p:sldId id="278" r:id="rId26"/>
    <p:sldId id="298" r:id="rId27"/>
    <p:sldId id="294" r:id="rId28"/>
    <p:sldId id="279" r:id="rId29"/>
    <p:sldId id="281" r:id="rId30"/>
    <p:sldId id="282" r:id="rId31"/>
    <p:sldId id="285" r:id="rId32"/>
    <p:sldId id="287" r:id="rId33"/>
    <p:sldId id="288" r:id="rId34"/>
    <p:sldId id="289" r:id="rId35"/>
    <p:sldId id="293" r:id="rId36"/>
    <p:sldId id="291" r:id="rId37"/>
    <p:sldId id="299" r:id="rId38"/>
    <p:sldId id="303" r:id="rId39"/>
    <p:sldId id="286" r:id="rId40"/>
    <p:sldId id="284" r:id="rId41"/>
    <p:sldId id="295" r:id="rId42"/>
    <p:sldId id="283" r:id="rId43"/>
    <p:sldId id="296" r:id="rId44"/>
    <p:sldId id="258" r:id="rId45"/>
    <p:sldId id="29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B4C8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433" autoAdjust="0"/>
  </p:normalViewPr>
  <p:slideViewPr>
    <p:cSldViewPr snapToGrid="0">
      <p:cViewPr varScale="1">
        <p:scale>
          <a:sx n="117" d="100"/>
          <a:sy n="117" d="100"/>
        </p:scale>
        <p:origin x="175" y="62"/>
      </p:cViewPr>
      <p:guideLst/>
    </p:cSldViewPr>
  </p:slideViewPr>
  <p:outlineViewPr>
    <p:cViewPr>
      <p:scale>
        <a:sx n="33" d="100"/>
        <a:sy n="33" d="100"/>
      </p:scale>
      <p:origin x="0" y="-235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22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06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451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3050" indent="-273050">
              <a:buFont typeface="Wingdings" panose="05000000000000000000" pitchFamily="2" charset="2"/>
              <a:buChar char="§"/>
              <a:defRPr/>
            </a:lvl1pPr>
            <a:lvl2pPr marL="625475" indent="-342900">
              <a:buFont typeface="Wingdings" panose="05000000000000000000" pitchFamily="2" charset="2"/>
              <a:buChar char="§"/>
              <a:defRPr/>
            </a:lvl2pPr>
            <a:lvl3pPr marL="898525" indent="-274638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03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861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marL="269875" indent="-269875"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342900">
              <a:buFont typeface="Wingdings" panose="05000000000000000000" pitchFamily="2" charset="2"/>
              <a:buChar char="§"/>
              <a:defRPr sz="2400"/>
            </a:lvl2pPr>
            <a:lvl3pPr marL="806450" indent="-180975">
              <a:buFont typeface="Arial" panose="020B0604020202020204" pitchFamily="34" charset="0"/>
              <a:buChar char="•"/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 marL="269875" indent="-269875">
              <a:buFont typeface="Wingdings" panose="05000000000000000000" pitchFamily="2" charset="2"/>
              <a:buChar char="§"/>
              <a:defRPr sz="2400"/>
            </a:lvl1pPr>
            <a:lvl2pPr marL="625475" indent="-355600">
              <a:buFont typeface="Wingdings" panose="05000000000000000000" pitchFamily="2" charset="2"/>
              <a:buChar char="§"/>
              <a:defRPr sz="2400"/>
            </a:lvl2pPr>
            <a:lvl3pPr marL="806450" indent="-180975">
              <a:buFont typeface="Arial" panose="020B0604020202020204" pitchFamily="34" charset="0"/>
              <a:buChar char="•"/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74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945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381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92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068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782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DB518B6-669A-4CEE-84C6-7DF6767B1D92}" type="datetimeFigureOut">
              <a:rPr lang="en-AU" smtClean="0"/>
              <a:t>19/05/2017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29141B8-3258-4EE3-9A0E-D97A99E7238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79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Introducing </a:t>
            </a:r>
            <a:r>
              <a:rPr lang="en-AU" dirty="0" err="1" smtClean="0"/>
              <a:t>Keyman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AU" dirty="0" smtClean="0"/>
          </a:p>
          <a:p>
            <a:endParaRPr lang="en-AU" dirty="0"/>
          </a:p>
          <a:p>
            <a:r>
              <a:rPr lang="en-AU" dirty="0" err="1" smtClean="0"/>
              <a:t>Keyman</a:t>
            </a:r>
            <a:r>
              <a:rPr lang="en-AU" dirty="0" smtClean="0"/>
              <a:t> is created by SIL International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78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.clipartfox.com/6d9ad3fb0bae9fa0aa4cf31ecf947108_apple-iphone-logo-apple-iphone-clipart-original_1140-642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2" r="21426"/>
          <a:stretch/>
        </p:blipFill>
        <p:spPr bwMode="auto">
          <a:xfrm>
            <a:off x="9629835" y="4024388"/>
            <a:ext cx="2345167" cy="250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runs on iPhone and iPad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7" y="2157731"/>
            <a:ext cx="5728385" cy="4607281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125" y="1838325"/>
            <a:ext cx="4730605" cy="2505469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6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runs on Android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73" y="1968285"/>
            <a:ext cx="8570785" cy="4478235"/>
          </a:xfrm>
          <a:prstGeom prst="rect">
            <a:avLst/>
          </a:prstGeom>
        </p:spPr>
      </p:pic>
      <p:pic>
        <p:nvPicPr>
          <p:cNvPr id="5122" name="Picture 2" descr="https://image.freepik.com/free-vector/android-boot-logo_6346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2" y="3290322"/>
            <a:ext cx="3021578" cy="30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3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runs on the Web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Desktop </a:t>
            </a:r>
            <a:r>
              <a:rPr lang="en-AU" b="1" i="1" dirty="0" smtClean="0"/>
              <a:t>and </a:t>
            </a:r>
            <a:r>
              <a:rPr lang="en-AU" dirty="0" smtClean="0"/>
              <a:t>mobile</a:t>
            </a:r>
          </a:p>
          <a:p>
            <a:r>
              <a:rPr lang="en-AU" dirty="0" smtClean="0"/>
              <a:t>www.keymanweb.com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53" y="2242038"/>
            <a:ext cx="7868347" cy="4615962"/>
          </a:xfrm>
          <a:prstGeom prst="rect">
            <a:avLst/>
          </a:prstGeom>
        </p:spPr>
      </p:pic>
      <p:pic>
        <p:nvPicPr>
          <p:cNvPr id="6146" name="Picture 2" descr="https://img.clipartfest.com/b2d93207ed901270f0d86561276cca78_world-wide-web-icon-clipart-website-logo-clipart_983-9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5" y="3044313"/>
            <a:ext cx="3635456" cy="363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6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even runs on Linux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</a:t>
            </a:r>
            <a:r>
              <a:rPr lang="en-AU" dirty="0" err="1" smtClean="0"/>
              <a:t>Keyman</a:t>
            </a:r>
            <a:r>
              <a:rPr lang="en-AU" dirty="0" smtClean="0"/>
              <a:t> clone called KMFL is available for Linux</a:t>
            </a:r>
          </a:p>
          <a:p>
            <a:r>
              <a:rPr lang="en-AU" dirty="0" smtClean="0"/>
              <a:t>kmfl.sourceforge.net</a:t>
            </a:r>
          </a:p>
        </p:txBody>
      </p:sp>
      <p:pic>
        <p:nvPicPr>
          <p:cNvPr id="7170" name="Picture 2" descr="https://upload.wikimedia.org/wikipedia/commons/a/af/T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545" y="3599539"/>
            <a:ext cx="25241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 Brief History of </a:t>
            </a:r>
            <a:r>
              <a:rPr lang="en-AU" dirty="0" err="1" smtClean="0"/>
              <a:t>Keyman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1992 – </a:t>
            </a:r>
            <a:r>
              <a:rPr lang="en-AU" dirty="0" err="1" smtClean="0"/>
              <a:t>Keyman</a:t>
            </a:r>
            <a:r>
              <a:rPr lang="en-AU" dirty="0" smtClean="0"/>
              <a:t> 1.0</a:t>
            </a:r>
          </a:p>
          <a:p>
            <a:pPr lvl="1"/>
            <a:r>
              <a:rPr lang="en-AU" dirty="0" smtClean="0"/>
              <a:t>For Windows 3.1</a:t>
            </a:r>
          </a:p>
          <a:p>
            <a:pPr lvl="1"/>
            <a:r>
              <a:rPr lang="en-AU" dirty="0" smtClean="0"/>
              <a:t>Lao language</a:t>
            </a:r>
          </a:p>
          <a:p>
            <a:pPr lvl="1"/>
            <a:r>
              <a:rPr lang="en-AU" dirty="0" smtClean="0"/>
              <a:t>Not Unicode</a:t>
            </a:r>
          </a:p>
          <a:p>
            <a:r>
              <a:rPr lang="en-AU" dirty="0" smtClean="0"/>
              <a:t>1994 – </a:t>
            </a:r>
            <a:r>
              <a:rPr lang="en-AU" dirty="0" err="1" smtClean="0"/>
              <a:t>Keyman</a:t>
            </a:r>
            <a:r>
              <a:rPr lang="en-AU" dirty="0" smtClean="0"/>
              <a:t> 3.0</a:t>
            </a:r>
          </a:p>
          <a:p>
            <a:pPr lvl="1"/>
            <a:r>
              <a:rPr lang="en-AU" dirty="0" smtClean="0"/>
              <a:t>Still for Windows 3.x</a:t>
            </a:r>
          </a:p>
          <a:p>
            <a:pPr lvl="1"/>
            <a:r>
              <a:rPr lang="en-AU" dirty="0" smtClean="0"/>
              <a:t>Supported user-defined keyboard layouts</a:t>
            </a:r>
          </a:p>
          <a:p>
            <a:pPr lvl="1"/>
            <a:r>
              <a:rPr lang="en-AU" dirty="0" smtClean="0"/>
              <a:t>Used for many languages in South East Asia and elsewhere</a:t>
            </a:r>
          </a:p>
          <a:p>
            <a:r>
              <a:rPr lang="en-AU" dirty="0" smtClean="0"/>
              <a:t>1996 – </a:t>
            </a:r>
            <a:r>
              <a:rPr lang="en-AU" dirty="0" err="1" smtClean="0"/>
              <a:t>SILKey</a:t>
            </a:r>
            <a:endParaRPr lang="en-AU" dirty="0" smtClean="0"/>
          </a:p>
          <a:p>
            <a:pPr lvl="1"/>
            <a:r>
              <a:rPr lang="en-AU" dirty="0" smtClean="0"/>
              <a:t>Clone of </a:t>
            </a:r>
            <a:r>
              <a:rPr lang="en-AU" dirty="0" err="1" smtClean="0"/>
              <a:t>Keyman</a:t>
            </a:r>
            <a:r>
              <a:rPr lang="en-AU" dirty="0" smtClean="0"/>
              <a:t> released for Mac OS 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844" y="3501104"/>
            <a:ext cx="604155" cy="604155"/>
          </a:xfrm>
          <a:prstGeom prst="rect">
            <a:avLst/>
          </a:prstGeom>
        </p:spPr>
      </p:pic>
      <p:sp>
        <p:nvSpPr>
          <p:cNvPr id="9" name="Cloud Callout 8"/>
          <p:cNvSpPr/>
          <p:nvPr/>
        </p:nvSpPr>
        <p:spPr>
          <a:xfrm>
            <a:off x="3967844" y="2460172"/>
            <a:ext cx="1856012" cy="864613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accent1"/>
                </a:solidFill>
              </a:rPr>
              <a:t>Am I a cute icon or what?</a:t>
            </a:r>
            <a:endParaRPr lang="en-AU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6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 Brief History of </a:t>
            </a:r>
            <a:r>
              <a:rPr lang="en-AU" dirty="0" err="1" smtClean="0"/>
              <a:t>Keyman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2000 – </a:t>
            </a:r>
            <a:r>
              <a:rPr lang="en-AU" dirty="0" err="1" smtClean="0"/>
              <a:t>Keyman</a:t>
            </a:r>
            <a:r>
              <a:rPr lang="en-AU" dirty="0" smtClean="0"/>
              <a:t> 5.0</a:t>
            </a:r>
          </a:p>
          <a:p>
            <a:pPr lvl="1"/>
            <a:r>
              <a:rPr lang="en-AU" dirty="0" smtClean="0"/>
              <a:t>Unicode support</a:t>
            </a:r>
          </a:p>
          <a:p>
            <a:pPr lvl="1"/>
            <a:endParaRPr lang="en-AU" dirty="0"/>
          </a:p>
          <a:p>
            <a:r>
              <a:rPr lang="en-AU" dirty="0" smtClean="0"/>
              <a:t>2002 – </a:t>
            </a:r>
            <a:r>
              <a:rPr lang="en-AU" dirty="0" err="1" smtClean="0"/>
              <a:t>Keyman</a:t>
            </a:r>
            <a:r>
              <a:rPr lang="en-AU" dirty="0" smtClean="0"/>
              <a:t> 6.0</a:t>
            </a:r>
          </a:p>
          <a:p>
            <a:pPr lvl="1"/>
            <a:r>
              <a:rPr lang="en-AU" dirty="0" smtClean="0"/>
              <a:t>Windows XP means Unicode starts to become better used</a:t>
            </a:r>
          </a:p>
          <a:p>
            <a:endParaRPr lang="en-AU" dirty="0"/>
          </a:p>
          <a:p>
            <a:r>
              <a:rPr lang="en-AU" dirty="0" smtClean="0"/>
              <a:t>2006 – </a:t>
            </a:r>
            <a:r>
              <a:rPr lang="en-AU" dirty="0" err="1" smtClean="0"/>
              <a:t>KeymanWeb</a:t>
            </a:r>
            <a:r>
              <a:rPr lang="en-AU" dirty="0" smtClean="0"/>
              <a:t> 1.0</a:t>
            </a:r>
          </a:p>
          <a:p>
            <a:pPr lvl="1"/>
            <a:r>
              <a:rPr lang="en-AU" dirty="0" err="1" smtClean="0"/>
              <a:t>Keyman</a:t>
            </a:r>
            <a:r>
              <a:rPr lang="en-AU" dirty="0" smtClean="0"/>
              <a:t> keyboards run as JavaScript on WWW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488" y="1917156"/>
            <a:ext cx="481149" cy="481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488" y="3188730"/>
            <a:ext cx="481148" cy="481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74" y="450638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Brief History of </a:t>
            </a:r>
            <a:r>
              <a:rPr lang="en-AU" dirty="0" err="1"/>
              <a:t>Keyman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2013 – </a:t>
            </a:r>
            <a:r>
              <a:rPr lang="en-AU" dirty="0" err="1"/>
              <a:t>Keyman</a:t>
            </a:r>
            <a:r>
              <a:rPr lang="en-AU" dirty="0"/>
              <a:t> for iPhone and </a:t>
            </a:r>
            <a:r>
              <a:rPr lang="en-AU" dirty="0" smtClean="0"/>
              <a:t>iPad</a:t>
            </a:r>
          </a:p>
          <a:p>
            <a:r>
              <a:rPr lang="en-AU" dirty="0"/>
              <a:t>2014 – </a:t>
            </a:r>
            <a:r>
              <a:rPr lang="en-AU" dirty="0" err="1"/>
              <a:t>Keyman</a:t>
            </a:r>
            <a:r>
              <a:rPr lang="en-AU" dirty="0"/>
              <a:t> for Android</a:t>
            </a:r>
          </a:p>
          <a:p>
            <a:r>
              <a:rPr lang="en-AU" dirty="0" smtClean="0"/>
              <a:t>2014 – </a:t>
            </a:r>
            <a:r>
              <a:rPr lang="en-AU" dirty="0" err="1" smtClean="0"/>
              <a:t>KeymanWeb</a:t>
            </a:r>
            <a:r>
              <a:rPr lang="en-AU" dirty="0" smtClean="0"/>
              <a:t> 2.0 is Open Source</a:t>
            </a:r>
          </a:p>
          <a:p>
            <a:pPr lvl="1"/>
            <a:r>
              <a:rPr lang="en-AU" dirty="0" smtClean="0"/>
              <a:t>Supports desktop and mobile browsers</a:t>
            </a:r>
            <a:endParaRPr lang="en-AU" dirty="0"/>
          </a:p>
          <a:p>
            <a:r>
              <a:rPr lang="en-AU" dirty="0"/>
              <a:t>2014 – </a:t>
            </a:r>
            <a:r>
              <a:rPr lang="en-AU" dirty="0" err="1"/>
              <a:t>Keyman</a:t>
            </a:r>
            <a:r>
              <a:rPr lang="en-AU" dirty="0"/>
              <a:t> </a:t>
            </a:r>
            <a:r>
              <a:rPr lang="en-AU" dirty="0" smtClean="0"/>
              <a:t>Desktop 9.0</a:t>
            </a:r>
          </a:p>
          <a:p>
            <a:pPr lvl="1"/>
            <a:r>
              <a:rPr lang="en-AU" dirty="0" smtClean="0"/>
              <a:t>Deep support for Windows 8 and later versions</a:t>
            </a:r>
            <a:endParaRPr lang="en-AU" dirty="0"/>
          </a:p>
          <a:p>
            <a:r>
              <a:rPr lang="en-AU" dirty="0" smtClean="0"/>
              <a:t>2015 </a:t>
            </a:r>
            <a:r>
              <a:rPr lang="en-AU" dirty="0"/>
              <a:t>– </a:t>
            </a:r>
            <a:r>
              <a:rPr lang="en-AU" dirty="0" err="1"/>
              <a:t>Keyman</a:t>
            </a:r>
            <a:r>
              <a:rPr lang="en-AU" dirty="0"/>
              <a:t> for Mac OS </a:t>
            </a:r>
            <a:r>
              <a:rPr lang="en-AU" dirty="0" smtClean="0"/>
              <a:t>X</a:t>
            </a:r>
          </a:p>
          <a:p>
            <a:pPr lvl="1"/>
            <a:r>
              <a:rPr lang="en-AU" dirty="0" smtClean="0"/>
              <a:t>First beta release</a:t>
            </a:r>
          </a:p>
          <a:p>
            <a:r>
              <a:rPr lang="en-AU" b="1" dirty="0" smtClean="0"/>
              <a:t>2015 </a:t>
            </a:r>
            <a:r>
              <a:rPr lang="en-AU" b="1" dirty="0"/>
              <a:t>– SIL acquires </a:t>
            </a:r>
            <a:r>
              <a:rPr lang="en-AU" b="1" dirty="0" err="1" smtClean="0"/>
              <a:t>Keyman</a:t>
            </a:r>
            <a:endParaRPr lang="en-AU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222" y="3587264"/>
            <a:ext cx="477562" cy="47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use </a:t>
            </a:r>
            <a:r>
              <a:rPr lang="en-AU" dirty="0" err="1" smtClean="0"/>
              <a:t>Keyman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</a:t>
            </a:r>
            <a:r>
              <a:rPr lang="en-AU" dirty="0"/>
              <a:t>advantages</a:t>
            </a:r>
          </a:p>
          <a:p>
            <a:pPr lvl="1"/>
            <a:r>
              <a:rPr lang="en-AU" dirty="0"/>
              <a:t>Open source</a:t>
            </a:r>
          </a:p>
          <a:p>
            <a:pPr lvl="1"/>
            <a:r>
              <a:rPr lang="en-AU" dirty="0"/>
              <a:t>Robust and well supported</a:t>
            </a:r>
          </a:p>
          <a:p>
            <a:pPr lvl="1"/>
            <a:r>
              <a:rPr lang="en-AU" dirty="0"/>
              <a:t>Library of existing keyboard </a:t>
            </a:r>
            <a:r>
              <a:rPr lang="en-AU" dirty="0" smtClean="0"/>
              <a:t>layouts</a:t>
            </a:r>
          </a:p>
          <a:p>
            <a:pPr lvl="1"/>
            <a:r>
              <a:rPr lang="en-AU" dirty="0" smtClean="0"/>
              <a:t>On-screen and hardware keyboards</a:t>
            </a:r>
            <a:endParaRPr lang="en-AU" dirty="0"/>
          </a:p>
          <a:p>
            <a:r>
              <a:rPr lang="en-AU" dirty="0" smtClean="0"/>
              <a:t>Unique features</a:t>
            </a:r>
          </a:p>
          <a:p>
            <a:pPr lvl="1"/>
            <a:r>
              <a:rPr lang="en-AU" dirty="0" smtClean="0"/>
              <a:t>Cross-platform</a:t>
            </a:r>
            <a:endParaRPr lang="en-AU" dirty="0"/>
          </a:p>
          <a:p>
            <a:pPr lvl="1"/>
            <a:r>
              <a:rPr lang="en-AU" dirty="0" smtClean="0"/>
              <a:t>Development tools</a:t>
            </a:r>
          </a:p>
          <a:p>
            <a:pPr lvl="1"/>
            <a:r>
              <a:rPr lang="en-AU" dirty="0" smtClean="0"/>
              <a:t>Powerful and flexible keyboard layouts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262646" y="547213"/>
            <a:ext cx="3121786" cy="5882503"/>
            <a:chOff x="8456552" y="243111"/>
            <a:chExt cx="3121786" cy="5882503"/>
          </a:xfrm>
        </p:grpSpPr>
        <p:sp>
          <p:nvSpPr>
            <p:cNvPr id="7" name="TextBox 6"/>
            <p:cNvSpPr txBox="1"/>
            <p:nvPr/>
          </p:nvSpPr>
          <p:spPr>
            <a:xfrm>
              <a:off x="9305501" y="3624933"/>
              <a:ext cx="103746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80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</a:rPr>
                <a:t>?</a:t>
              </a:r>
              <a:endParaRPr lang="en-AU" sz="13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922777" y="243111"/>
              <a:ext cx="2526654" cy="5386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4400" dirty="0" smtClean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uhaus 93" panose="04030905020B02020C02" pitchFamily="82" charset="0"/>
                </a:rPr>
                <a:t>?</a:t>
              </a:r>
              <a:endParaRPr lang="en-AU" sz="344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81426" y="2970904"/>
              <a:ext cx="1596912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9900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oadway" panose="04040905080B02020502" pitchFamily="82" charset="0"/>
                </a:rPr>
                <a:t>?</a:t>
              </a:r>
              <a:endParaRPr lang="en-AU" sz="199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456552" y="1085772"/>
              <a:ext cx="1515158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3900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gerian" panose="04020705040A02060702" pitchFamily="82" charset="0"/>
                </a:rPr>
                <a:t>?</a:t>
              </a:r>
              <a:endParaRPr lang="en-AU" sz="239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1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Advantage: Open Source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 smtClean="0"/>
              <a:t>Keyman</a:t>
            </a:r>
            <a:r>
              <a:rPr lang="en-AU" dirty="0" smtClean="0"/>
              <a:t> project is going completely Open Source</a:t>
            </a:r>
          </a:p>
          <a:p>
            <a:r>
              <a:rPr lang="en-AU" dirty="0" smtClean="0"/>
              <a:t>This will be our initial goal at NPIC</a:t>
            </a:r>
          </a:p>
          <a:p>
            <a:r>
              <a:rPr lang="en-AU" dirty="0" smtClean="0"/>
              <a:t>https://github.com/keymanapp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57224" y="4023248"/>
            <a:ext cx="6892170" cy="1754617"/>
            <a:chOff x="838200" y="4557283"/>
            <a:chExt cx="6892170" cy="1754617"/>
          </a:xfrm>
        </p:grpSpPr>
        <p:pic>
          <p:nvPicPr>
            <p:cNvPr id="8194" name="Picture 2" descr="https://assets-cdn.github.com/images/modules/logos_page/GitHub-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1989" y="4837745"/>
              <a:ext cx="4838381" cy="126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557283"/>
              <a:ext cx="1754617" cy="1754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1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Advantage: Robust and well supported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Desktop has been under active development for 25 years</a:t>
            </a:r>
          </a:p>
          <a:p>
            <a:r>
              <a:rPr lang="en-AU" dirty="0" err="1" smtClean="0"/>
              <a:t>Keyman</a:t>
            </a:r>
            <a:r>
              <a:rPr lang="en-AU" dirty="0" smtClean="0"/>
              <a:t>-specific support in many products, e.g. LibreOffice, Firefox</a:t>
            </a:r>
          </a:p>
          <a:p>
            <a:r>
              <a:rPr lang="en-AU" dirty="0"/>
              <a:t>Microsoft </a:t>
            </a:r>
            <a:r>
              <a:rPr lang="en-AU" dirty="0" smtClean="0"/>
              <a:t>have even added features in Windows </a:t>
            </a:r>
            <a:r>
              <a:rPr lang="en-AU" dirty="0"/>
              <a:t>to support </a:t>
            </a:r>
            <a:r>
              <a:rPr lang="en-AU" dirty="0" err="1" smtClean="0"/>
              <a:t>Keyman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18" r="6456"/>
          <a:stretch/>
        </p:blipFill>
        <p:spPr>
          <a:xfrm>
            <a:off x="9053" y="5399403"/>
            <a:ext cx="12167858" cy="1464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238" y="4921841"/>
            <a:ext cx="477562" cy="477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1228"/>
          <a:stretch/>
        </p:blipFill>
        <p:spPr>
          <a:xfrm>
            <a:off x="11953219" y="4921841"/>
            <a:ext cx="232919" cy="477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12" y="492184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25" y="4942203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113" y="5008241"/>
            <a:ext cx="304762" cy="304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564" y="5018422"/>
            <a:ext cx="304762" cy="3047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78" y="50698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1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SIL @ NPIC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 SIL Language Software Development Unit at NPIC started work in May 2017</a:t>
            </a:r>
          </a:p>
          <a:p>
            <a:r>
              <a:rPr lang="en-AU" dirty="0" smtClean="0"/>
              <a:t>Our first project at NPIC will be </a:t>
            </a:r>
            <a:r>
              <a:rPr lang="en-AU" dirty="0" err="1" smtClean="0"/>
              <a:t>Keyman</a:t>
            </a:r>
            <a:endParaRPr lang="en-AU" dirty="0"/>
          </a:p>
        </p:txBody>
      </p:sp>
      <p:pic>
        <p:nvPicPr>
          <p:cNvPr id="9218" name="Picture 2" descr="https://lh3.googleusercontent.com/pDs_Cp1oLYKz64mhjrWMPP9zg58ImYEARIM7TYmhX6brT7pm2pUnwiATR8FL44PHJt5G4W7zw6Kk9B6MaVXvnby1_wjMzg1mZT2ZMD2JhkVwm6lNQ-DGFBFC509OiUbyrmz3b3H3htSiR6aBbrPLcY_J9q9-vWSz7LX4eQke05704sO98SeWnrtpWRNrOHtTZCe1ZAJ712XbL-uzZf7ANTkx7kDreINwB8J4PzRKKo3tGS84GswQrR0PLLId0PcnCzEvnCg5eCr59A2ck-O2pU855iFXVQSTRTdH0XG-afY6lXPLUcwTnp9c2J67UNObdQ18PDt__2btPgk6umAUlchGchKe3Sn2eohjBsv2mvMDpBfVAyehsRMnEPP3DXjtj81UUokwjKK8F4O3IwpE75pE02rZYlpHRbKxowkVSzuySqm3zC-wlJsFPT0q0kUoA-pa1IuK_8cMTZJamE66rWC7U3ruUTRo1TRnpmFIJLtP-j67gzBR2WtH1_JY6bmNrQcBALvyUFldjI6GKbfJ6FINRjuJVG0XCgjvQxqH_-evkgHDK6D9OSftp0vKjtvs41L5lhjPy1T-DCLozpr4u9qQWHm8jYdm7QJql-lmImcAk3X2NJgxTQ=w1299-h974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6" b="35174"/>
          <a:stretch/>
        </p:blipFill>
        <p:spPr bwMode="auto">
          <a:xfrm>
            <a:off x="0" y="3267190"/>
            <a:ext cx="12192000" cy="359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76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Advantage: Library of keyboard layouts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44762" cy="4351338"/>
          </a:xfrm>
        </p:spPr>
        <p:txBody>
          <a:bodyPr/>
          <a:lstStyle/>
          <a:p>
            <a:r>
              <a:rPr lang="en-AU" dirty="0" smtClean="0"/>
              <a:t>Over 1,000 different languages</a:t>
            </a:r>
          </a:p>
          <a:p>
            <a:r>
              <a:rPr lang="en-AU" dirty="0" smtClean="0"/>
              <a:t>Many languages have multiple layouts</a:t>
            </a:r>
          </a:p>
          <a:p>
            <a:r>
              <a:rPr lang="en-AU" dirty="0" smtClean="0"/>
              <a:t>Future goal: Full source code for all layouts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43" y="2210949"/>
            <a:ext cx="5968957" cy="464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4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Feature: Cross-platform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Every platform has a different input method system</a:t>
            </a:r>
          </a:p>
          <a:p>
            <a:r>
              <a:rPr lang="en-AU" dirty="0" smtClean="0"/>
              <a:t>There are no other established open multi-platform input method systems</a:t>
            </a:r>
          </a:p>
          <a:p>
            <a:r>
              <a:rPr lang="en-AU" dirty="0" err="1" smtClean="0"/>
              <a:t>Keyman</a:t>
            </a:r>
            <a:r>
              <a:rPr lang="en-AU" dirty="0" smtClean="0"/>
              <a:t> provides a common base system for input methods</a:t>
            </a:r>
          </a:p>
          <a:p>
            <a:r>
              <a:rPr lang="en-AU" dirty="0" smtClean="0"/>
              <a:t>Develop a keyboard layout once, use it everywhere</a:t>
            </a:r>
            <a:endParaRPr lang="en-AU" dirty="0"/>
          </a:p>
        </p:txBody>
      </p:sp>
      <p:pic>
        <p:nvPicPr>
          <p:cNvPr id="4" name="Picture 2" descr="https://upload.wikimedia.org/wikipedia/commons/thumb/5/5f/Windows_logo_-_2012.svg/240px-Windows_logo_-_201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71" y="4695986"/>
            <a:ext cx="1821167" cy="182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apple.com/hk/en/macos/images/og.jpg?20161213152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1" r="21512"/>
          <a:stretch/>
        </p:blipFill>
        <p:spPr bwMode="auto">
          <a:xfrm>
            <a:off x="4117671" y="4689105"/>
            <a:ext cx="2191278" cy="20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g.clipartfox.com/6d9ad3fb0bae9fa0aa4cf31ecf947108_apple-iphone-logo-apple-iphone-clipart-original_1140-642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6" r="22553"/>
          <a:stretch/>
        </p:blipFill>
        <p:spPr bwMode="auto">
          <a:xfrm>
            <a:off x="6124671" y="4500137"/>
            <a:ext cx="2060063" cy="21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age.freepik.com/free-vector/android-boot-logo_63463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2" t="13401" r="16584" b="12737"/>
          <a:stretch/>
        </p:blipFill>
        <p:spPr bwMode="auto">
          <a:xfrm>
            <a:off x="2410611" y="4689105"/>
            <a:ext cx="1679543" cy="188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mg.clipartfest.com/b2d93207ed901270f0d86561276cca78_world-wide-web-icon-clipart-website-logo-clipart_983-98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4565" r="14517" b="15520"/>
          <a:stretch/>
        </p:blipFill>
        <p:spPr bwMode="auto">
          <a:xfrm>
            <a:off x="9927165" y="4695986"/>
            <a:ext cx="2140248" cy="20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upload.wikimedia.org/wikipedia/commons/a/af/Tu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42" y="4608718"/>
            <a:ext cx="1885200" cy="223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Feature: Development Tools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11595" cy="4351338"/>
          </a:xfrm>
        </p:spPr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has powerful tools to create keyboard layouts</a:t>
            </a:r>
          </a:p>
          <a:p>
            <a:r>
              <a:rPr lang="en-AU" dirty="0" smtClean="0"/>
              <a:t>Visual and code-based tools</a:t>
            </a:r>
          </a:p>
          <a:p>
            <a:r>
              <a:rPr lang="en-AU" dirty="0" smtClean="0"/>
              <a:t>We will introduce </a:t>
            </a:r>
            <a:r>
              <a:rPr lang="en-AU" dirty="0" err="1" smtClean="0"/>
              <a:t>Keyman</a:t>
            </a:r>
            <a:r>
              <a:rPr lang="en-AU" dirty="0" smtClean="0"/>
              <a:t> Developer in the next session</a:t>
            </a:r>
            <a:endParaRPr lang="en-AU" dirty="0"/>
          </a:p>
        </p:txBody>
      </p:sp>
      <p:pic>
        <p:nvPicPr>
          <p:cNvPr id="1026" name="Picture 2" descr="http://www.tavultesoft.com/images/80/dev/full/keyboard-greek-to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081" y="1825625"/>
            <a:ext cx="7011968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2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Vision: LDML + Unicode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SIL have been asked by the Unicode Consortium to develop an open standard for keyboard layouts</a:t>
            </a:r>
          </a:p>
          <a:p>
            <a:r>
              <a:rPr lang="en-AU" dirty="0" err="1" smtClean="0"/>
              <a:t>Keyman</a:t>
            </a:r>
            <a:r>
              <a:rPr lang="en-AU" dirty="0" smtClean="0"/>
              <a:t> will be the reference platform for this open standard</a:t>
            </a:r>
          </a:p>
          <a:p>
            <a:r>
              <a:rPr lang="en-AU" dirty="0" smtClean="0"/>
              <a:t>Brings the opportunity to be visible on the global stage as the standard is finalised and implemented by major industry vendors</a:t>
            </a:r>
          </a:p>
          <a:p>
            <a:r>
              <a:rPr lang="en-AU" dirty="0" smtClean="0"/>
              <a:t>More about LDML and Unicode on Thursday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570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Developing Keyboards</a:t>
            </a:r>
            <a:endParaRPr lang="en-AU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891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 </a:t>
            </a:r>
            <a:r>
              <a:rPr lang="en-AU" dirty="0" err="1" smtClean="0"/>
              <a:t>Keyman</a:t>
            </a:r>
            <a:r>
              <a:rPr lang="en-AU" dirty="0" smtClean="0"/>
              <a:t> Developer Tutorial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An introduction to creating </a:t>
            </a:r>
            <a:r>
              <a:rPr lang="en-AU" dirty="0" err="1" smtClean="0"/>
              <a:t>Keyman</a:t>
            </a:r>
            <a:r>
              <a:rPr lang="en-AU" dirty="0" smtClean="0"/>
              <a:t> keyboards based on Khmer </a:t>
            </a:r>
            <a:r>
              <a:rPr lang="en-AU" dirty="0" err="1" smtClean="0"/>
              <a:t>NiDA</a:t>
            </a:r>
            <a:r>
              <a:rPr lang="en-AU" dirty="0" smtClean="0"/>
              <a:t> keyboard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00" y="2978983"/>
            <a:ext cx="8617430" cy="36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Discussion Questions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Is it easy to learn to type Khmer with Unicode?</a:t>
            </a:r>
          </a:p>
          <a:p>
            <a:pPr marL="0" indent="0">
              <a:buNone/>
            </a:pPr>
            <a:endParaRPr lang="en-AU" sz="3600" dirty="0" smtClean="0"/>
          </a:p>
          <a:p>
            <a:r>
              <a:rPr lang="en-AU" sz="3600" dirty="0" smtClean="0"/>
              <a:t>Can you remember learning to type?</a:t>
            </a:r>
          </a:p>
          <a:p>
            <a:r>
              <a:rPr lang="en-AU" sz="3600" dirty="0" smtClean="0"/>
              <a:t>What sorts of problems did you experience?</a:t>
            </a:r>
          </a:p>
          <a:p>
            <a:r>
              <a:rPr lang="en-AU" sz="3600" dirty="0"/>
              <a:t>Did you learn to type on Khmer Limon keyboard</a:t>
            </a:r>
            <a:r>
              <a:rPr lang="en-AU" sz="3600" dirty="0" smtClean="0"/>
              <a:t>?</a:t>
            </a:r>
            <a:endParaRPr lang="en-AU" sz="3600" dirty="0"/>
          </a:p>
          <a:p>
            <a:r>
              <a:rPr lang="en-AU" sz="3600" dirty="0" smtClean="0"/>
              <a:t>Was it easy to move to Khmer </a:t>
            </a:r>
            <a:r>
              <a:rPr lang="en-AU" sz="3600" dirty="0" err="1" smtClean="0"/>
              <a:t>NiDA</a:t>
            </a:r>
            <a:r>
              <a:rPr lang="en-AU" sz="3600" dirty="0" smtClean="0"/>
              <a:t>?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5732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Our first word of the day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km-KH" sz="28700" dirty="0" smtClean="0"/>
              <a:t>ខ្មែរ</a:t>
            </a:r>
            <a:endParaRPr lang="en-AU" sz="28700" dirty="0"/>
          </a:p>
        </p:txBody>
      </p:sp>
    </p:spTree>
    <p:extLst>
      <p:ext uri="{BB962C8B-B14F-4D97-AF65-F5344CB8AC3E}">
        <p14:creationId xmlns:p14="http://schemas.microsoft.com/office/powerpoint/2010/main" val="30418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Encoding “</a:t>
            </a:r>
            <a:r>
              <a:rPr lang="km-KH" dirty="0" smtClean="0">
                <a:latin typeface="Khmer OS" panose="02000500000000000000" pitchFamily="2" charset="0"/>
              </a:rPr>
              <a:t>ខ្មែរ</a:t>
            </a:r>
            <a:r>
              <a:rPr lang="en-AU" dirty="0" smtClean="0"/>
              <a:t>”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latin typeface="+mj-lt"/>
                <a:cs typeface="Khmer OS" panose="02000500000000000000" pitchFamily="2" charset="0"/>
              </a:rPr>
              <a:t>First, understand the encoding</a:t>
            </a:r>
          </a:p>
          <a:p>
            <a:r>
              <a:rPr lang="km-KH" dirty="0" smtClean="0">
                <a:latin typeface="Khmer OS" panose="02000500000000000000" pitchFamily="2" charset="0"/>
                <a:cs typeface="Khmer OS" panose="02000500000000000000" pitchFamily="2" charset="0"/>
              </a:rPr>
              <a:t>ខ្មែរ</a:t>
            </a:r>
            <a:r>
              <a:rPr lang="en-AU" dirty="0" smtClean="0">
                <a:latin typeface="Khmer OS" panose="02000500000000000000" pitchFamily="2" charset="0"/>
                <a:cs typeface="Khmer OS" panose="02000500000000000000" pitchFamily="2" charset="0"/>
              </a:rPr>
              <a:t> </a:t>
            </a:r>
            <a:r>
              <a:rPr lang="en-AU" dirty="0" smtClean="0">
                <a:latin typeface="+mj-lt"/>
                <a:cs typeface="Khmer OS" panose="02000500000000000000" pitchFamily="2" charset="0"/>
              </a:rPr>
              <a:t>in Unicode is encoded as:</a:t>
            </a:r>
          </a:p>
          <a:p>
            <a:endParaRPr lang="en-AU" dirty="0">
              <a:latin typeface="+mj-lt"/>
              <a:cs typeface="Khmer OS" panose="02000500000000000000" pitchFamily="2" charset="0"/>
            </a:endParaRPr>
          </a:p>
          <a:p>
            <a:endParaRPr lang="en-AU" dirty="0" smtClean="0">
              <a:latin typeface="+mj-lt"/>
              <a:cs typeface="Khmer OS" panose="02000500000000000000" pitchFamily="2" charset="0"/>
            </a:endParaRPr>
          </a:p>
          <a:p>
            <a:pPr marL="0" indent="0">
              <a:buNone/>
            </a:pPr>
            <a:endParaRPr lang="en-AU" dirty="0" smtClean="0">
              <a:latin typeface="+mj-lt"/>
              <a:cs typeface="Khmer OS" panose="02000500000000000000" pitchFamily="2" charset="0"/>
            </a:endParaRPr>
          </a:p>
          <a:p>
            <a:r>
              <a:rPr lang="en-AU" dirty="0" smtClean="0">
                <a:latin typeface="+mj-lt"/>
                <a:cs typeface="Khmer OS" panose="02000500000000000000" pitchFamily="2" charset="0"/>
              </a:rPr>
              <a:t>or as:</a:t>
            </a:r>
            <a:endParaRPr lang="en-AU" dirty="0">
              <a:latin typeface="+mj-lt"/>
              <a:cs typeface="Khmer OS" panose="02000500000000000000" pitchFamily="2" charset="0"/>
            </a:endParaRPr>
          </a:p>
          <a:p>
            <a:endParaRPr lang="en-AU" dirty="0" smtClean="0">
              <a:latin typeface="+mj-lt"/>
              <a:cs typeface="Khmer OS" panose="020005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66" y="3018526"/>
            <a:ext cx="9034782" cy="127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24" y="4912113"/>
            <a:ext cx="9028524" cy="12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Google Fight: </a:t>
            </a:r>
            <a:r>
              <a:rPr lang="km-KH" dirty="0" smtClean="0"/>
              <a:t>ខ្មែរ</a:t>
            </a:r>
            <a:r>
              <a:rPr lang="en-AU" dirty="0" smtClean="0"/>
              <a:t> vs </a:t>
            </a:r>
            <a:r>
              <a:rPr lang="km-KH" dirty="0"/>
              <a:t>ខែ្មរ</a:t>
            </a:r>
            <a:r>
              <a:rPr lang="en-AU" dirty="0" smtClean="0"/>
              <a:t>  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385" y="2915268"/>
            <a:ext cx="5415631" cy="3334946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11900" y="2917083"/>
            <a:ext cx="5412683" cy="3333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5" y="2033756"/>
            <a:ext cx="5415631" cy="7658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900" y="2033756"/>
            <a:ext cx="5415630" cy="76587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318986" y="2962275"/>
            <a:ext cx="3755458" cy="1770750"/>
            <a:chOff x="1318986" y="2962275"/>
            <a:chExt cx="3755458" cy="177075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1333503" y="2962275"/>
              <a:ext cx="523872" cy="10218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318986" y="3984171"/>
              <a:ext cx="1924957" cy="7402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3243945" y="4162425"/>
              <a:ext cx="1830499" cy="57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2"/>
          <a:srcRect l="16276" t="32530" r="48657" b="45334"/>
          <a:stretch/>
        </p:blipFill>
        <p:spPr>
          <a:xfrm>
            <a:off x="1826085" y="2925013"/>
            <a:ext cx="3276600" cy="12736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grpSp>
        <p:nvGrpSpPr>
          <p:cNvPr id="35" name="Group 34"/>
          <p:cNvGrpSpPr/>
          <p:nvPr/>
        </p:nvGrpSpPr>
        <p:grpSpPr>
          <a:xfrm>
            <a:off x="7241716" y="2962275"/>
            <a:ext cx="3755458" cy="1770750"/>
            <a:chOff x="1318986" y="2962275"/>
            <a:chExt cx="3755458" cy="1770750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1333503" y="2962275"/>
              <a:ext cx="523872" cy="10218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318986" y="3984171"/>
              <a:ext cx="1924957" cy="7402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3243945" y="4162425"/>
              <a:ext cx="1830499" cy="57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Content Placeholder 3"/>
          <p:cNvPicPr>
            <a:picLocks noChangeAspect="1"/>
          </p:cNvPicPr>
          <p:nvPr/>
        </p:nvPicPr>
        <p:blipFill rotWithShape="1">
          <a:blip r:embed="rId3"/>
          <a:srcRect l="17128" t="31695" r="47090" b="46015"/>
          <a:stretch/>
        </p:blipFill>
        <p:spPr>
          <a:xfrm>
            <a:off x="7756062" y="2925012"/>
            <a:ext cx="3292938" cy="12631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2708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</a:t>
            </a:r>
            <a:r>
              <a:rPr lang="en-AU" dirty="0" err="1" smtClean="0"/>
              <a:t>Keyman</a:t>
            </a:r>
            <a:r>
              <a:rPr lang="en-AU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 smtClean="0"/>
              <a:t>Keyman</a:t>
            </a:r>
            <a:r>
              <a:rPr lang="en-AU" dirty="0" smtClean="0"/>
              <a:t> project is a set of Open Source tools for creating and using keyboard layouts for any language in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" t="9023" r="376" b="26430"/>
          <a:stretch/>
        </p:blipFill>
        <p:spPr>
          <a:xfrm>
            <a:off x="0" y="2882685"/>
            <a:ext cx="12192000" cy="39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Typing to match encoding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883716"/>
            <a:ext cx="6879510" cy="1535884"/>
          </a:xfrm>
        </p:spPr>
        <p:txBody>
          <a:bodyPr>
            <a:normAutofit/>
          </a:bodyPr>
          <a:lstStyle/>
          <a:p>
            <a:endParaRPr lang="en-AU" dirty="0" smtClean="0">
              <a:latin typeface="BKCap" pitchFamily="2" charset="0"/>
            </a:endParaRPr>
          </a:p>
          <a:p>
            <a:r>
              <a:rPr lang="en-AU" dirty="0" smtClean="0">
                <a:latin typeface="BKCap" pitchFamily="2" charset="0"/>
              </a:rPr>
              <a:t> X      J     M   </a:t>
            </a:r>
            <a:r>
              <a:rPr lang="en-AU" dirty="0" err="1" smtClean="0">
                <a:latin typeface="BKCap" pitchFamily="2" charset="0"/>
              </a:rPr>
              <a:t>qE</a:t>
            </a:r>
            <a:r>
              <a:rPr lang="en-AU" dirty="0" smtClean="0">
                <a:latin typeface="BKCap" pitchFamily="2" charset="0"/>
              </a:rPr>
              <a:t>   R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7224" y="5069533"/>
            <a:ext cx="6898942" cy="1598368"/>
          </a:xfrm>
        </p:spPr>
        <p:txBody>
          <a:bodyPr>
            <a:normAutofit/>
          </a:bodyPr>
          <a:lstStyle/>
          <a:p>
            <a:endParaRPr lang="en-AU" dirty="0" smtClean="0"/>
          </a:p>
          <a:p>
            <a:r>
              <a:rPr lang="en-AU" dirty="0" smtClean="0">
                <a:latin typeface="BKCap" pitchFamily="2" charset="0"/>
              </a:rPr>
              <a:t> X   </a:t>
            </a:r>
            <a:r>
              <a:rPr lang="en-AU" dirty="0" err="1" smtClean="0">
                <a:latin typeface="BKCap" pitchFamily="2" charset="0"/>
              </a:rPr>
              <a:t>qE</a:t>
            </a:r>
            <a:r>
              <a:rPr lang="en-AU" dirty="0" smtClean="0">
                <a:latin typeface="BKCap" pitchFamily="2" charset="0"/>
              </a:rPr>
              <a:t>    J     M     R</a:t>
            </a:r>
            <a:endParaRPr lang="en-AU" dirty="0">
              <a:latin typeface="BKCap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4287984"/>
            <a:ext cx="6898942" cy="975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1" y="2129491"/>
            <a:ext cx="6879765" cy="9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8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Code to support “</a:t>
            </a:r>
            <a:r>
              <a:rPr lang="km-KH" dirty="0" smtClean="0"/>
              <a:t>ខ្មែរ</a:t>
            </a:r>
            <a:r>
              <a:rPr lang="en-AU" dirty="0" smtClean="0"/>
              <a:t>”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7619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This keyboard </a:t>
            </a:r>
            <a:r>
              <a:rPr lang="en-AU" sz="1800" i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definition supports only one word: </a:t>
            </a:r>
            <a:r>
              <a:rPr lang="km-KH" sz="1800" i="1" dirty="0" smtClean="0">
                <a:solidFill>
                  <a:schemeClr val="bg2">
                    <a:lumMod val="50000"/>
                  </a:schemeClr>
                </a:solidFill>
                <a:latin typeface="Khmer OS" panose="02000500000000000000" pitchFamily="2" charset="0"/>
                <a:cs typeface="Khmer OS" panose="02000500000000000000" pitchFamily="2" charset="0"/>
              </a:rPr>
              <a:t>ខ្មែរ</a:t>
            </a:r>
            <a:endParaRPr lang="en-AU" sz="1800" i="1" dirty="0" smtClean="0">
              <a:solidFill>
                <a:schemeClr val="bg2">
                  <a:lumMod val="50000"/>
                </a:schemeClr>
              </a:solidFill>
              <a:latin typeface="Khmer OS" panose="02000500000000000000" pitchFamily="2" charset="0"/>
              <a:cs typeface="Khmer OS" panose="02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m-KH" sz="1800" i="1" dirty="0">
              <a:solidFill>
                <a:schemeClr val="bg2">
                  <a:lumMod val="50000"/>
                </a:schemeClr>
              </a:solidFill>
              <a:latin typeface="Khmer OS" panose="02000500000000000000" pitchFamily="2" charset="0"/>
              <a:cs typeface="Khmer OS" panose="02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b="1" dirty="0">
                <a:latin typeface="Consolas" panose="020B0609020204030204" pitchFamily="49" charset="0"/>
              </a:rPr>
              <a:t>store</a:t>
            </a:r>
            <a:r>
              <a:rPr lang="en-AU" sz="1800" dirty="0">
                <a:latin typeface="Consolas" panose="020B0609020204030204" pitchFamily="49" charset="0"/>
              </a:rPr>
              <a:t>(&amp;VERSION) </a:t>
            </a:r>
            <a:r>
              <a:rPr lang="en-AU" sz="1800" dirty="0">
                <a:solidFill>
                  <a:srgbClr val="0070C0"/>
                </a:solidFill>
                <a:latin typeface="Consolas" panose="020B0609020204030204" pitchFamily="49" charset="0"/>
              </a:rPr>
              <a:t>'9.0'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b="1" dirty="0">
                <a:latin typeface="Consolas" panose="020B0609020204030204" pitchFamily="49" charset="0"/>
              </a:rPr>
              <a:t>store</a:t>
            </a:r>
            <a:r>
              <a:rPr lang="en-AU" sz="1800" dirty="0">
                <a:latin typeface="Consolas" panose="020B0609020204030204" pitchFamily="49" charset="0"/>
              </a:rPr>
              <a:t>(&amp;NAME) </a:t>
            </a:r>
            <a:r>
              <a:rPr lang="en-AU" sz="1800" dirty="0">
                <a:solidFill>
                  <a:srgbClr val="0070C0"/>
                </a:solidFill>
                <a:latin typeface="Consolas" panose="020B0609020204030204" pitchFamily="49" charset="0"/>
              </a:rPr>
              <a:t>'Basic Khmer'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b="1" dirty="0">
                <a:latin typeface="Consolas" panose="020B0609020204030204" pitchFamily="49" charset="0"/>
              </a:rPr>
              <a:t>begin Unicode </a:t>
            </a:r>
            <a:r>
              <a:rPr lang="en-AU" sz="1800" dirty="0">
                <a:latin typeface="Consolas" panose="020B0609020204030204" pitchFamily="49" charset="0"/>
              </a:rPr>
              <a:t>&gt; </a:t>
            </a:r>
            <a:r>
              <a:rPr lang="en-AU" sz="1800" b="1" dirty="0">
                <a:latin typeface="Consolas" panose="020B0609020204030204" pitchFamily="49" charset="0"/>
              </a:rPr>
              <a:t>use</a:t>
            </a:r>
            <a:r>
              <a:rPr lang="en-AU" sz="1800" dirty="0">
                <a:latin typeface="Consolas" panose="020B0609020204030204" pitchFamily="49" charset="0"/>
              </a:rPr>
              <a:t>(main)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b="1" dirty="0">
                <a:latin typeface="Consolas" panose="020B0609020204030204" pitchFamily="49" charset="0"/>
              </a:rPr>
              <a:t>group</a:t>
            </a:r>
            <a:r>
              <a:rPr lang="en-AU" sz="1800" dirty="0">
                <a:latin typeface="Consolas" panose="020B0609020204030204" pitchFamily="49" charset="0"/>
              </a:rPr>
              <a:t>(main) </a:t>
            </a:r>
            <a:r>
              <a:rPr lang="en-AU" sz="1800" b="1" dirty="0">
                <a:latin typeface="Consolas" panose="020B0609020204030204" pitchFamily="49" charset="0"/>
              </a:rPr>
              <a:t>using keys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dirty="0">
                <a:latin typeface="Consolas" panose="020B0609020204030204" pitchFamily="49" charset="0"/>
              </a:rPr>
              <a:t>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Keys for </a:t>
            </a:r>
            <a:r>
              <a:rPr lang="km-KH" sz="1800" i="1" dirty="0">
                <a:solidFill>
                  <a:schemeClr val="bg2">
                    <a:lumMod val="50000"/>
                  </a:schemeClr>
                </a:solidFill>
                <a:latin typeface="Khmer OS" panose="02000500000000000000" pitchFamily="2" charset="0"/>
                <a:cs typeface="Khmer OS" panose="02000500000000000000" pitchFamily="2" charset="0"/>
              </a:rPr>
              <a:t>ខ្មែរ</a:t>
            </a:r>
            <a:endParaRPr lang="km-KH" sz="1800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Khmer OS" panose="02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m-KH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dirty="0" smtClean="0">
                <a:latin typeface="Consolas" panose="020B0609020204030204" pitchFamily="49" charset="0"/>
              </a:rPr>
              <a:t>+ </a:t>
            </a:r>
            <a:r>
              <a:rPr lang="en-AU" sz="18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[K_X</a:t>
            </a:r>
            <a:r>
              <a:rPr lang="en-AU" sz="1800" dirty="0">
                <a:solidFill>
                  <a:srgbClr val="C00000"/>
                </a:solidFill>
                <a:latin typeface="Consolas" panose="020B0609020204030204" pitchFamily="49" charset="0"/>
              </a:rPr>
              <a:t>]</a:t>
            </a:r>
            <a:r>
              <a:rPr lang="en-AU" sz="1800" dirty="0">
                <a:latin typeface="Consolas" panose="020B0609020204030204" pitchFamily="49" charset="0"/>
              </a:rPr>
              <a:t> &gt; </a:t>
            </a:r>
            <a:r>
              <a:rPr lang="en-AU" sz="1800" dirty="0">
                <a:solidFill>
                  <a:srgbClr val="0070C0"/>
                </a:solidFill>
                <a:latin typeface="Consolas" panose="020B0609020204030204" pitchFamily="49" charset="0"/>
              </a:rPr>
              <a:t>U+1781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dirty="0">
                <a:latin typeface="Consolas" panose="020B0609020204030204" pitchFamily="49" charset="0"/>
              </a:rPr>
              <a:t>+ </a:t>
            </a:r>
            <a:r>
              <a:rPr lang="en-AU" sz="1800" dirty="0">
                <a:solidFill>
                  <a:srgbClr val="C00000"/>
                </a:solidFill>
                <a:latin typeface="Consolas" panose="020B0609020204030204" pitchFamily="49" charset="0"/>
              </a:rPr>
              <a:t>[K_J]</a:t>
            </a:r>
            <a:r>
              <a:rPr lang="en-AU" sz="1800" dirty="0">
                <a:latin typeface="Consolas" panose="020B0609020204030204" pitchFamily="49" charset="0"/>
              </a:rPr>
              <a:t> &gt; </a:t>
            </a:r>
            <a:r>
              <a:rPr lang="en-AU" sz="1800" dirty="0">
                <a:solidFill>
                  <a:srgbClr val="0070C0"/>
                </a:solidFill>
                <a:latin typeface="Consolas" panose="020B0609020204030204" pitchFamily="49" charset="0"/>
              </a:rPr>
              <a:t>U+17D2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dirty="0">
                <a:latin typeface="Consolas" panose="020B0609020204030204" pitchFamily="49" charset="0"/>
              </a:rPr>
              <a:t>+ </a:t>
            </a:r>
            <a:r>
              <a:rPr lang="en-AU" sz="1800" dirty="0">
                <a:solidFill>
                  <a:srgbClr val="C00000"/>
                </a:solidFill>
                <a:latin typeface="Consolas" panose="020B0609020204030204" pitchFamily="49" charset="0"/>
              </a:rPr>
              <a:t>[K_M]</a:t>
            </a:r>
            <a:r>
              <a:rPr lang="en-AU" sz="1800" dirty="0">
                <a:latin typeface="Consolas" panose="020B0609020204030204" pitchFamily="49" charset="0"/>
              </a:rPr>
              <a:t> &gt; </a:t>
            </a:r>
            <a:r>
              <a:rPr lang="en-AU" sz="1800" dirty="0">
                <a:solidFill>
                  <a:srgbClr val="0070C0"/>
                </a:solidFill>
                <a:latin typeface="Consolas" panose="020B0609020204030204" pitchFamily="49" charset="0"/>
              </a:rPr>
              <a:t>U+1798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dirty="0">
                <a:latin typeface="Consolas" panose="020B0609020204030204" pitchFamily="49" charset="0"/>
              </a:rPr>
              <a:t>+ </a:t>
            </a:r>
            <a:r>
              <a:rPr lang="en-AU" sz="1800" dirty="0">
                <a:solidFill>
                  <a:srgbClr val="C00000"/>
                </a:solidFill>
                <a:latin typeface="Consolas" panose="020B0609020204030204" pitchFamily="49" charset="0"/>
              </a:rPr>
              <a:t>[SHIFT K_E]</a:t>
            </a:r>
            <a:r>
              <a:rPr lang="en-AU" sz="1800" dirty="0">
                <a:latin typeface="Consolas" panose="020B0609020204030204" pitchFamily="49" charset="0"/>
              </a:rPr>
              <a:t> &gt; </a:t>
            </a:r>
            <a:r>
              <a:rPr lang="en-AU" sz="1800" dirty="0">
                <a:solidFill>
                  <a:srgbClr val="0070C0"/>
                </a:solidFill>
                <a:latin typeface="Consolas" panose="020B0609020204030204" pitchFamily="49" charset="0"/>
              </a:rPr>
              <a:t>U+17C2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dirty="0">
                <a:latin typeface="Consolas" panose="020B0609020204030204" pitchFamily="49" charset="0"/>
              </a:rPr>
              <a:t>+ </a:t>
            </a:r>
            <a:r>
              <a:rPr lang="en-AU" sz="1800" dirty="0">
                <a:solidFill>
                  <a:srgbClr val="C00000"/>
                </a:solidFill>
                <a:latin typeface="Consolas" panose="020B0609020204030204" pitchFamily="49" charset="0"/>
              </a:rPr>
              <a:t>[K_R]</a:t>
            </a:r>
            <a:r>
              <a:rPr lang="en-AU" sz="1800" dirty="0">
                <a:latin typeface="Consolas" panose="020B0609020204030204" pitchFamily="49" charset="0"/>
              </a:rPr>
              <a:t> &gt; </a:t>
            </a:r>
            <a:r>
              <a:rPr lang="en-AU" sz="1800" dirty="0">
                <a:solidFill>
                  <a:srgbClr val="0070C0"/>
                </a:solidFill>
                <a:latin typeface="Consolas" panose="020B0609020204030204" pitchFamily="49" charset="0"/>
              </a:rPr>
              <a:t>U+179A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9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Add a rule to reorder the user’s input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7619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i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Keys for </a:t>
            </a:r>
            <a:r>
              <a:rPr lang="km-KH" i="1" dirty="0">
                <a:solidFill>
                  <a:schemeClr val="bg2">
                    <a:lumMod val="50000"/>
                  </a:schemeClr>
                </a:solidFill>
                <a:latin typeface="Khmer OS" panose="02000500000000000000" pitchFamily="2" charset="0"/>
                <a:cs typeface="Khmer OS" panose="02000500000000000000" pitchFamily="2" charset="0"/>
              </a:rPr>
              <a:t>ខ្មែរ</a:t>
            </a:r>
            <a:endParaRPr lang="km-KH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Khmer OS" panose="02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m-KH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 smtClean="0">
                <a:latin typeface="Consolas" panose="020B0609020204030204" pitchFamily="49" charset="0"/>
              </a:rPr>
              <a:t>+ </a:t>
            </a:r>
            <a:r>
              <a:rPr lang="en-AU" dirty="0" smtClean="0">
                <a:solidFill>
                  <a:srgbClr val="C00000"/>
                </a:solidFill>
                <a:latin typeface="Consolas" panose="020B0609020204030204" pitchFamily="49" charset="0"/>
              </a:rPr>
              <a:t>[K_X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]</a:t>
            </a:r>
            <a:r>
              <a:rPr lang="en-AU" dirty="0">
                <a:latin typeface="Consolas" panose="020B0609020204030204" pitchFamily="49" charset="0"/>
              </a:rPr>
              <a:t> &gt;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U+1781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[K_J]</a:t>
            </a:r>
            <a:r>
              <a:rPr lang="en-AU" dirty="0">
                <a:latin typeface="Consolas" panose="020B0609020204030204" pitchFamily="49" charset="0"/>
              </a:rPr>
              <a:t> &gt;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U+17D2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[K_M]</a:t>
            </a:r>
            <a:r>
              <a:rPr lang="en-AU" dirty="0">
                <a:latin typeface="Consolas" panose="020B0609020204030204" pitchFamily="49" charset="0"/>
              </a:rPr>
              <a:t> &gt;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U+1798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[SHIFT K_E]</a:t>
            </a:r>
            <a:r>
              <a:rPr lang="en-AU" dirty="0">
                <a:latin typeface="Consolas" panose="020B0609020204030204" pitchFamily="49" charset="0"/>
              </a:rPr>
              <a:t> &gt;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U+17C2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[K_R]</a:t>
            </a:r>
            <a:r>
              <a:rPr lang="en-AU" dirty="0">
                <a:latin typeface="Consolas" panose="020B0609020204030204" pitchFamily="49" charset="0"/>
              </a:rPr>
              <a:t> &gt;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U+179A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dirty="0" smtClean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Fixup when user types vowel before </a:t>
            </a:r>
            <a:r>
              <a:rPr lang="en-AU" i="1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coeng+m</a:t>
            </a:r>
            <a:endParaRPr lang="en-AU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U+17C2 U+17D2 </a:t>
            </a: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[K_M] </a:t>
            </a:r>
            <a:r>
              <a:rPr lang="en-AU" dirty="0">
                <a:latin typeface="Consolas" panose="020B0609020204030204" pitchFamily="49" charset="0"/>
              </a:rPr>
              <a:t>&gt; </a:t>
            </a:r>
            <a:r>
              <a:rPr lang="en-AU" b="1" dirty="0">
                <a:latin typeface="Consolas" panose="020B0609020204030204" pitchFamily="49" charset="0"/>
              </a:rPr>
              <a:t>context</a:t>
            </a:r>
            <a:r>
              <a:rPr lang="en-AU" dirty="0">
                <a:latin typeface="Consolas" panose="020B0609020204030204" pitchFamily="49" charset="0"/>
              </a:rPr>
              <a:t>(2)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U+1798 </a:t>
            </a:r>
            <a:r>
              <a:rPr lang="en-AU" b="1" dirty="0">
                <a:latin typeface="Consolas" panose="020B0609020204030204" pitchFamily="49" charset="0"/>
              </a:rPr>
              <a:t>context</a:t>
            </a:r>
            <a:r>
              <a:rPr lang="en-AU" dirty="0">
                <a:latin typeface="Consolas" panose="020B0609020204030204" pitchFamily="49" charset="0"/>
              </a:rPr>
              <a:t>(1)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3200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9265" y="3910727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ែ</a:t>
            </a:r>
            <a:endParaRPr lang="en-AU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2701" y="317667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្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42825" y="603305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0395" y="603305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្</a:t>
            </a:r>
            <a:endParaRPr lang="en-AU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1924" y="603305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6289" y="354139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30354" y="280503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m-KH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ខ</a:t>
            </a:r>
            <a:endParaRPr lang="en-AU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6821" y="4317184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m-KH" dirty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រ</a:t>
            </a:r>
            <a:endParaRPr lang="en-AU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2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Anatomy of a </a:t>
            </a:r>
            <a:r>
              <a:rPr lang="en-AU" dirty="0" err="1" smtClean="0"/>
              <a:t>Keyman</a:t>
            </a:r>
            <a:r>
              <a:rPr lang="en-AU" dirty="0" smtClean="0"/>
              <a:t> keyboard rule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AU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AU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2658709" y="2707690"/>
            <a:ext cx="6769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U+17C2 U+17D2 </a:t>
            </a: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[K_M] </a:t>
            </a:r>
            <a:r>
              <a:rPr lang="en-AU" dirty="0">
                <a:latin typeface="Consolas" panose="020B0609020204030204" pitchFamily="49" charset="0"/>
              </a:rPr>
              <a:t>&gt; </a:t>
            </a:r>
            <a:r>
              <a:rPr lang="en-AU" b="1" dirty="0">
                <a:latin typeface="Consolas" panose="020B0609020204030204" pitchFamily="49" charset="0"/>
              </a:rPr>
              <a:t>context</a:t>
            </a:r>
            <a:r>
              <a:rPr lang="en-AU" dirty="0">
                <a:latin typeface="Consolas" panose="020B0609020204030204" pitchFamily="49" charset="0"/>
              </a:rPr>
              <a:t>(2)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U+1798 </a:t>
            </a:r>
            <a:r>
              <a:rPr lang="en-AU" b="1" dirty="0">
                <a:latin typeface="Consolas" panose="020B0609020204030204" pitchFamily="49" charset="0"/>
              </a:rPr>
              <a:t>context</a:t>
            </a:r>
            <a:r>
              <a:rPr lang="en-AU" dirty="0">
                <a:latin typeface="Consolas" panose="020B0609020204030204" pitchFamily="49" charset="0"/>
              </a:rPr>
              <a:t>(1)</a:t>
            </a:r>
          </a:p>
          <a:p>
            <a:endParaRPr lang="en-AU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3277797" y="2466206"/>
            <a:ext cx="537455" cy="17756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Left Brace 6"/>
          <p:cNvSpPr/>
          <p:nvPr/>
        </p:nvSpPr>
        <p:spPr>
          <a:xfrm rot="16200000">
            <a:off x="4798126" y="3036166"/>
            <a:ext cx="537455" cy="6669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Left Brace 7"/>
          <p:cNvSpPr/>
          <p:nvPr/>
        </p:nvSpPr>
        <p:spPr>
          <a:xfrm rot="16200000">
            <a:off x="7224990" y="1563888"/>
            <a:ext cx="537455" cy="35802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2925842" y="3710106"/>
            <a:ext cx="124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 smtClean="0"/>
              <a:t>context</a:t>
            </a:r>
            <a:endParaRPr lang="en-A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08601" y="3710106"/>
            <a:ext cx="1516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 smtClean="0"/>
              <a:t>keystroke</a:t>
            </a:r>
            <a:endParaRPr lang="en-AU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19682" y="3710106"/>
            <a:ext cx="114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 smtClean="0"/>
              <a:t>output</a:t>
            </a:r>
            <a:endParaRPr lang="en-AU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2885" y="4873214"/>
            <a:ext cx="10556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 smtClean="0"/>
              <a:t>context</a:t>
            </a:r>
            <a:r>
              <a:rPr lang="en-AU" sz="2400" dirty="0" smtClean="0"/>
              <a:t>: what is already on screen (“text store”)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 smtClean="0"/>
              <a:t>keystroke</a:t>
            </a:r>
            <a:r>
              <a:rPr lang="en-AU" sz="2400" dirty="0" smtClean="0"/>
              <a:t>: what the user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 smtClean="0"/>
              <a:t>output</a:t>
            </a:r>
            <a:r>
              <a:rPr lang="en-AU" sz="2400" dirty="0" smtClean="0"/>
              <a:t>: a transform which replaces </a:t>
            </a:r>
            <a:r>
              <a:rPr lang="en-AU" sz="2400" i="1" dirty="0" smtClean="0"/>
              <a:t>context</a:t>
            </a:r>
            <a:r>
              <a:rPr lang="en-AU" sz="2400" dirty="0" smtClean="0"/>
              <a:t> in the text store.</a:t>
            </a:r>
            <a:endParaRPr lang="en-A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304402" y="298279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3542" y="29827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្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5842" y="298279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ែ</a:t>
            </a:r>
          </a:p>
        </p:txBody>
      </p:sp>
    </p:spTree>
    <p:extLst>
      <p:ext uri="{BB962C8B-B14F-4D97-AF65-F5344CB8AC3E}">
        <p14:creationId xmlns:p14="http://schemas.microsoft.com/office/powerpoint/2010/main" val="420138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Anatomy of a </a:t>
            </a:r>
            <a:r>
              <a:rPr lang="en-AU" dirty="0" err="1" smtClean="0"/>
              <a:t>Keyman</a:t>
            </a:r>
            <a:r>
              <a:rPr lang="en-AU" dirty="0" smtClean="0"/>
              <a:t> keyboard rule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AU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AU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2658709" y="2707690"/>
            <a:ext cx="6769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>
                <a:solidFill>
                  <a:srgbClr val="0070C0"/>
                </a:solidFill>
                <a:latin typeface="Consolas" panose="020B0609020204030204" pitchFamily="49" charset="0"/>
              </a:rPr>
              <a:t>U+17C2 U+17D2 </a:t>
            </a:r>
            <a:r>
              <a:rPr lang="en-AU" smtClean="0">
                <a:latin typeface="Consolas" panose="020B0609020204030204" pitchFamily="49" charset="0"/>
              </a:rPr>
              <a:t>+ </a:t>
            </a:r>
            <a:r>
              <a:rPr lang="en-AU" smtClean="0">
                <a:solidFill>
                  <a:srgbClr val="C00000"/>
                </a:solidFill>
                <a:latin typeface="Consolas" panose="020B0609020204030204" pitchFamily="49" charset="0"/>
              </a:rPr>
              <a:t>[K_M] </a:t>
            </a:r>
            <a:r>
              <a:rPr lang="en-AU" smtClean="0">
                <a:latin typeface="Consolas" panose="020B0609020204030204" pitchFamily="49" charset="0"/>
              </a:rPr>
              <a:t>&gt; </a:t>
            </a:r>
            <a:r>
              <a:rPr lang="en-AU" b="1" smtClean="0">
                <a:latin typeface="Consolas" panose="020B0609020204030204" pitchFamily="49" charset="0"/>
              </a:rPr>
              <a:t>context</a:t>
            </a:r>
            <a:r>
              <a:rPr lang="en-AU" smtClean="0">
                <a:latin typeface="Consolas" panose="020B0609020204030204" pitchFamily="49" charset="0"/>
              </a:rPr>
              <a:t>(2) </a:t>
            </a:r>
            <a:r>
              <a:rPr lang="en-AU" smtClean="0">
                <a:solidFill>
                  <a:srgbClr val="0070C0"/>
                </a:solidFill>
                <a:latin typeface="Consolas" panose="020B0609020204030204" pitchFamily="49" charset="0"/>
              </a:rPr>
              <a:t>U+1798 </a:t>
            </a:r>
            <a:r>
              <a:rPr lang="en-AU" b="1" smtClean="0">
                <a:latin typeface="Consolas" panose="020B0609020204030204" pitchFamily="49" charset="0"/>
              </a:rPr>
              <a:t>context</a:t>
            </a:r>
            <a:r>
              <a:rPr lang="en-AU" smtClean="0">
                <a:latin typeface="Consolas" panose="020B0609020204030204" pitchFamily="49" charset="0"/>
              </a:rPr>
              <a:t>(1)</a:t>
            </a:r>
          </a:p>
          <a:p>
            <a:endParaRPr lang="en-AU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3744970" y="2933379"/>
            <a:ext cx="537455" cy="8412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Left Brace 7"/>
          <p:cNvSpPr/>
          <p:nvPr/>
        </p:nvSpPr>
        <p:spPr>
          <a:xfrm rot="16200000">
            <a:off x="6090058" y="2698820"/>
            <a:ext cx="537455" cy="13104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3832397" y="3706188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 smtClean="0"/>
              <a:t>2</a:t>
            </a:r>
            <a:endParaRPr lang="en-AU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2885" y="4873214"/>
            <a:ext cx="1055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 smtClean="0"/>
              <a:t>context() </a:t>
            </a:r>
            <a:r>
              <a:rPr lang="en-AU" sz="2400" dirty="0" smtClean="0"/>
              <a:t>statement copies a character from the </a:t>
            </a:r>
            <a:r>
              <a:rPr lang="en-AU" sz="2400" i="1" dirty="0" smtClean="0"/>
              <a:t>context</a:t>
            </a:r>
            <a:r>
              <a:rPr lang="en-AU" sz="2400" dirty="0" smtClean="0"/>
              <a:t> to the </a:t>
            </a:r>
            <a:r>
              <a:rPr lang="en-AU" sz="2400" i="1" dirty="0" smtClean="0"/>
              <a:t>output</a:t>
            </a:r>
            <a:endParaRPr lang="en-AU" sz="24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39512" y="3706188"/>
            <a:ext cx="362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 smtClean="0"/>
              <a:t>1</a:t>
            </a:r>
            <a:endParaRPr lang="en-AU" sz="2800" b="1" dirty="0"/>
          </a:p>
        </p:txBody>
      </p:sp>
      <p:sp>
        <p:nvSpPr>
          <p:cNvPr id="15" name="Left Brace 14"/>
          <p:cNvSpPr/>
          <p:nvPr/>
        </p:nvSpPr>
        <p:spPr>
          <a:xfrm rot="16200000">
            <a:off x="2852083" y="2947167"/>
            <a:ext cx="537455" cy="8412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5886540" y="379200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U+17D2</a:t>
            </a:r>
            <a:endParaRPr lang="en-AU" dirty="0"/>
          </a:p>
        </p:txBody>
      </p:sp>
      <p:sp>
        <p:nvSpPr>
          <p:cNvPr id="16" name="Left Brace 15"/>
          <p:cNvSpPr/>
          <p:nvPr/>
        </p:nvSpPr>
        <p:spPr>
          <a:xfrm rot="16200000">
            <a:off x="8381438" y="2698819"/>
            <a:ext cx="537455" cy="13104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8177920" y="379200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U+17C2</a:t>
            </a:r>
            <a:endParaRPr lang="en-AU" dirty="0"/>
          </a:p>
        </p:txBody>
      </p:sp>
      <p:sp>
        <p:nvSpPr>
          <p:cNvPr id="21" name="Arc 20"/>
          <p:cNvSpPr/>
          <p:nvPr/>
        </p:nvSpPr>
        <p:spPr>
          <a:xfrm>
            <a:off x="4013695" y="2255080"/>
            <a:ext cx="2748813" cy="980602"/>
          </a:xfrm>
          <a:prstGeom prst="arc">
            <a:avLst>
              <a:gd name="adj1" fmla="val 10857093"/>
              <a:gd name="adj2" fmla="val 21416407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c 21"/>
          <p:cNvSpPr/>
          <p:nvPr/>
        </p:nvSpPr>
        <p:spPr>
          <a:xfrm>
            <a:off x="3170706" y="2011680"/>
            <a:ext cx="5854960" cy="1382729"/>
          </a:xfrm>
          <a:prstGeom prst="arc">
            <a:avLst>
              <a:gd name="adj1" fmla="val 10857093"/>
              <a:gd name="adj2" fmla="val 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7046261" y="379200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U+1798</a:t>
            </a:r>
            <a:endParaRPr lang="en-AU" dirty="0"/>
          </a:p>
        </p:txBody>
      </p: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7518505" y="3099080"/>
            <a:ext cx="1" cy="69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23162" y="301495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ែ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7501" y="301495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្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29190" y="410628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84824" y="41062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្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34764" y="410628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ែ</a:t>
            </a:r>
          </a:p>
        </p:txBody>
      </p:sp>
    </p:spTree>
    <p:extLst>
      <p:ext uri="{BB962C8B-B14F-4D97-AF65-F5344CB8AC3E}">
        <p14:creationId xmlns:p14="http://schemas.microsoft.com/office/powerpoint/2010/main" val="10066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Introducing our next word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m-KH" sz="28700" dirty="0" smtClean="0"/>
              <a:t>ស៊ី</a:t>
            </a:r>
            <a:endParaRPr lang="en-AU" sz="28700" dirty="0"/>
          </a:p>
        </p:txBody>
      </p:sp>
    </p:spTree>
    <p:extLst>
      <p:ext uri="{BB962C8B-B14F-4D97-AF65-F5344CB8AC3E}">
        <p14:creationId xmlns:p14="http://schemas.microsoft.com/office/powerpoint/2010/main" val="24277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art 13"/>
          <p:cNvSpPr/>
          <p:nvPr/>
        </p:nvSpPr>
        <p:spPr>
          <a:xfrm>
            <a:off x="9775371" y="5612944"/>
            <a:ext cx="1763486" cy="1059999"/>
          </a:xfrm>
          <a:prstGeom prst="hear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I love iPhone!</a:t>
            </a:r>
            <a:endParaRPr lang="en-AU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Encoding “</a:t>
            </a:r>
            <a:r>
              <a:rPr lang="km-KH" dirty="0" smtClean="0"/>
              <a:t>ស៊ី</a:t>
            </a:r>
            <a:r>
              <a:rPr lang="en-AU" dirty="0" smtClean="0"/>
              <a:t>”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m-KH" dirty="0" smtClean="0">
                <a:latin typeface="Khmer OS" panose="02000500000000000000" pitchFamily="2" charset="0"/>
                <a:cs typeface="Khmer OS" panose="02000500000000000000" pitchFamily="2" charset="0"/>
              </a:rPr>
              <a:t>ស៊ី</a:t>
            </a:r>
            <a:r>
              <a:rPr lang="en-AU" dirty="0" smtClean="0">
                <a:latin typeface="Khmer OS" panose="02000500000000000000" pitchFamily="2" charset="0"/>
                <a:cs typeface="Khmer OS" panose="02000500000000000000" pitchFamily="2" charset="0"/>
              </a:rPr>
              <a:t> </a:t>
            </a:r>
            <a:r>
              <a:rPr lang="en-AU" dirty="0" smtClean="0">
                <a:latin typeface="+mj-lt"/>
                <a:cs typeface="Khmer OS" panose="02000500000000000000" pitchFamily="2" charset="0"/>
              </a:rPr>
              <a:t>in Unicode is encoded as:</a:t>
            </a:r>
          </a:p>
          <a:p>
            <a:endParaRPr lang="en-AU" dirty="0">
              <a:latin typeface="+mj-lt"/>
              <a:cs typeface="Khmer OS" panose="02000500000000000000" pitchFamily="2" charset="0"/>
            </a:endParaRPr>
          </a:p>
          <a:p>
            <a:endParaRPr lang="en-AU" dirty="0" smtClean="0">
              <a:latin typeface="+mj-lt"/>
              <a:cs typeface="Khmer OS" panose="02000500000000000000" pitchFamily="2" charset="0"/>
            </a:endParaRPr>
          </a:p>
          <a:p>
            <a:pPr marL="0" indent="0">
              <a:buNone/>
            </a:pPr>
            <a:endParaRPr lang="en-AU" dirty="0" smtClean="0">
              <a:latin typeface="+mj-lt"/>
              <a:cs typeface="Khmer OS" panose="02000500000000000000" pitchFamily="2" charset="0"/>
            </a:endParaRPr>
          </a:p>
          <a:p>
            <a:r>
              <a:rPr lang="en-AU" dirty="0" smtClean="0">
                <a:latin typeface="+mj-lt"/>
                <a:cs typeface="Khmer OS" panose="02000500000000000000" pitchFamily="2" charset="0"/>
              </a:rPr>
              <a:t>but people sometimes type: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07" y="2610089"/>
            <a:ext cx="3719746" cy="873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80" y="4351200"/>
            <a:ext cx="3727073" cy="8754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16" y="5612944"/>
            <a:ext cx="3740455" cy="878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77" y="4350303"/>
            <a:ext cx="3730894" cy="876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44" y="5615421"/>
            <a:ext cx="3729909" cy="87611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4783667" y="5329294"/>
            <a:ext cx="5401733" cy="317973"/>
          </a:xfrm>
          <a:custGeom>
            <a:avLst/>
            <a:gdLst>
              <a:gd name="connsiteX0" fmla="*/ 0 w 5401733"/>
              <a:gd name="connsiteY0" fmla="*/ 267173 h 317973"/>
              <a:gd name="connsiteX1" fmla="*/ 1329266 w 5401733"/>
              <a:gd name="connsiteY1" fmla="*/ 4706 h 317973"/>
              <a:gd name="connsiteX2" fmla="*/ 4631266 w 5401733"/>
              <a:gd name="connsiteY2" fmla="*/ 114773 h 317973"/>
              <a:gd name="connsiteX3" fmla="*/ 5401733 w 5401733"/>
              <a:gd name="connsiteY3" fmla="*/ 317973 h 31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1733" h="317973">
                <a:moveTo>
                  <a:pt x="0" y="267173"/>
                </a:moveTo>
                <a:cubicBezTo>
                  <a:pt x="278694" y="148639"/>
                  <a:pt x="557388" y="30106"/>
                  <a:pt x="1329266" y="4706"/>
                </a:cubicBezTo>
                <a:cubicBezTo>
                  <a:pt x="2101144" y="-20694"/>
                  <a:pt x="3952521" y="62562"/>
                  <a:pt x="4631266" y="114773"/>
                </a:cubicBezTo>
                <a:cubicBezTo>
                  <a:pt x="5310011" y="166984"/>
                  <a:pt x="5355872" y="242478"/>
                  <a:pt x="5401733" y="317973"/>
                </a:cubicBezTo>
              </a:path>
            </a:pathLst>
          </a:custGeom>
          <a:ln>
            <a:headEnd type="triangle" w="lg" len="lg"/>
            <a:tailEnd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814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Google Fight: </a:t>
            </a:r>
            <a:r>
              <a:rPr lang="km-KH" dirty="0" smtClean="0">
                <a:latin typeface="Khmer OS" panose="02000500000000000000" pitchFamily="2" charset="0"/>
                <a:cs typeface="Khmer OS" panose="02000500000000000000" pitchFamily="2" charset="0"/>
              </a:rPr>
              <a:t>ស៊ី</a:t>
            </a:r>
            <a:r>
              <a:rPr lang="en-AU" dirty="0" smtClean="0"/>
              <a:t> vs </a:t>
            </a:r>
            <a:r>
              <a:rPr lang="km-KH" dirty="0">
                <a:latin typeface="Khmer OS" panose="02000500000000000000" pitchFamily="2" charset="0"/>
                <a:cs typeface="Khmer OS" panose="02000500000000000000" pitchFamily="2" charset="0"/>
              </a:rPr>
              <a:t>សុី</a:t>
            </a:r>
            <a:r>
              <a:rPr lang="en-AU" dirty="0" smtClean="0"/>
              <a:t> vs ...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7" y="2796971"/>
            <a:ext cx="3719746" cy="1861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633" y="2796971"/>
            <a:ext cx="3730894" cy="18675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090" y="2779525"/>
            <a:ext cx="3730894" cy="18675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714" y="4894610"/>
            <a:ext cx="3729909" cy="18670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135" y="4893733"/>
            <a:ext cx="3729909" cy="18670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57" y="1867911"/>
            <a:ext cx="3719746" cy="873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633" y="1882486"/>
            <a:ext cx="3727073" cy="8754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135" y="3982792"/>
            <a:ext cx="3740455" cy="8785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090" y="1865292"/>
            <a:ext cx="3730894" cy="8763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5713" y="3985269"/>
            <a:ext cx="3729909" cy="87611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16311" t="41617" r="52962" b="38664"/>
          <a:stretch/>
        </p:blipFill>
        <p:spPr>
          <a:xfrm>
            <a:off x="1132782" y="2878243"/>
            <a:ext cx="2020973" cy="6491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grpSp>
        <p:nvGrpSpPr>
          <p:cNvPr id="23" name="Group 22"/>
          <p:cNvGrpSpPr/>
          <p:nvPr/>
        </p:nvGrpSpPr>
        <p:grpSpPr>
          <a:xfrm>
            <a:off x="711200" y="2911475"/>
            <a:ext cx="2382320" cy="1022350"/>
            <a:chOff x="1442714" y="3519914"/>
            <a:chExt cx="2382320" cy="1022350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442714" y="3519914"/>
              <a:ext cx="453333" cy="6603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442714" y="4180276"/>
              <a:ext cx="1146175" cy="36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2588893" y="4097764"/>
              <a:ext cx="1236141" cy="4406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/>
          <a:srcRect l="16200" t="41387" r="52781" b="38722"/>
          <a:stretch/>
        </p:blipFill>
        <p:spPr>
          <a:xfrm>
            <a:off x="5262721" y="2856415"/>
            <a:ext cx="2215060" cy="7110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/>
          <a:srcRect l="16194" t="41080" r="52992" b="39364"/>
          <a:stretch/>
        </p:blipFill>
        <p:spPr>
          <a:xfrm>
            <a:off x="3093520" y="4952552"/>
            <a:ext cx="2144057" cy="6811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4"/>
          <a:srcRect l="16082" t="42258" r="53026" b="38361"/>
          <a:stretch/>
        </p:blipFill>
        <p:spPr>
          <a:xfrm>
            <a:off x="9352396" y="2849905"/>
            <a:ext cx="2273985" cy="7141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grpSp>
        <p:nvGrpSpPr>
          <p:cNvPr id="33" name="Group 32"/>
          <p:cNvGrpSpPr/>
          <p:nvPr/>
        </p:nvGrpSpPr>
        <p:grpSpPr>
          <a:xfrm>
            <a:off x="4852528" y="2907581"/>
            <a:ext cx="2625253" cy="1022350"/>
            <a:chOff x="1442714" y="3519914"/>
            <a:chExt cx="2625253" cy="1022350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1442714" y="3519914"/>
              <a:ext cx="453333" cy="6603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442714" y="4180276"/>
              <a:ext cx="1146175" cy="36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2588892" y="4147922"/>
              <a:ext cx="1479075" cy="390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2680826" y="5006545"/>
            <a:ext cx="2512680" cy="1022350"/>
            <a:chOff x="1442712" y="3519914"/>
            <a:chExt cx="2512680" cy="1022350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1442712" y="3519914"/>
              <a:ext cx="443811" cy="6603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442714" y="4180276"/>
              <a:ext cx="1146175" cy="36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>
              <a:off x="2588894" y="4118832"/>
              <a:ext cx="1366498" cy="41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6"/>
          <a:srcRect l="16107" t="40926" r="52993" b="39178"/>
          <a:stretch/>
        </p:blipFill>
        <p:spPr>
          <a:xfrm>
            <a:off x="7496318" y="4944977"/>
            <a:ext cx="2136724" cy="6886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grpSp>
        <p:nvGrpSpPr>
          <p:cNvPr id="45" name="Group 44"/>
          <p:cNvGrpSpPr/>
          <p:nvPr/>
        </p:nvGrpSpPr>
        <p:grpSpPr>
          <a:xfrm>
            <a:off x="7076182" y="4986338"/>
            <a:ext cx="2505968" cy="1042557"/>
            <a:chOff x="1442714" y="3499707"/>
            <a:chExt cx="2505968" cy="1042557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442715" y="3499707"/>
              <a:ext cx="453330" cy="6805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1442714" y="4180276"/>
              <a:ext cx="1146175" cy="36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>
              <a:off x="2588892" y="4118832"/>
              <a:ext cx="1359790" cy="41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8936155" y="2907581"/>
            <a:ext cx="2660533" cy="1022350"/>
            <a:chOff x="1442714" y="3519914"/>
            <a:chExt cx="2660533" cy="1022350"/>
          </a:xfrm>
        </p:grpSpPr>
        <p:cxnSp>
          <p:nvCxnSpPr>
            <p:cNvPr id="38" name="Straight Connector 37"/>
            <p:cNvCxnSpPr/>
            <p:nvPr/>
          </p:nvCxnSpPr>
          <p:spPr>
            <a:xfrm flipH="1">
              <a:off x="1442714" y="3519914"/>
              <a:ext cx="453333" cy="6603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1442714" y="4180276"/>
              <a:ext cx="1146175" cy="36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2588892" y="4135823"/>
              <a:ext cx="1514355" cy="402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7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Typing “</a:t>
            </a:r>
            <a:r>
              <a:rPr lang="km-KH" dirty="0" smtClean="0"/>
              <a:t>ស៊ី</a:t>
            </a:r>
            <a:r>
              <a:rPr lang="en-AU" dirty="0" smtClean="0"/>
              <a:t>”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latin typeface="+mj-lt"/>
              <a:cs typeface="Khmer OS" panose="02000500000000000000" pitchFamily="2" charset="0"/>
            </a:endParaRPr>
          </a:p>
          <a:p>
            <a:endParaRPr lang="en-AU" dirty="0" smtClean="0">
              <a:latin typeface="+mj-lt"/>
              <a:cs typeface="Khmer OS" panose="02000500000000000000" pitchFamily="2" charset="0"/>
            </a:endParaRPr>
          </a:p>
          <a:p>
            <a:pPr marL="0" indent="0">
              <a:buNone/>
            </a:pPr>
            <a:r>
              <a:rPr lang="en-AU" dirty="0" smtClean="0">
                <a:latin typeface="BKCap" pitchFamily="2" charset="0"/>
                <a:cs typeface="Khmer OS" panose="02000500000000000000" pitchFamily="2" charset="0"/>
              </a:rPr>
              <a:t>    S    /   </a:t>
            </a:r>
            <a:r>
              <a:rPr lang="en-AU" dirty="0" err="1" smtClean="0">
                <a:latin typeface="BKCap" pitchFamily="2" charset="0"/>
                <a:cs typeface="Khmer OS" panose="02000500000000000000" pitchFamily="2" charset="0"/>
              </a:rPr>
              <a:t>qI</a:t>
            </a:r>
            <a:endParaRPr lang="en-AU" dirty="0" smtClean="0">
              <a:latin typeface="BKCap" pitchFamily="2" charset="0"/>
              <a:cs typeface="Khmer OS" panose="02000500000000000000" pitchFamily="2" charset="0"/>
            </a:endParaRPr>
          </a:p>
          <a:p>
            <a:pPr marL="0" indent="0">
              <a:buNone/>
            </a:pPr>
            <a:endParaRPr lang="en-AU" dirty="0" smtClean="0">
              <a:latin typeface="BKCap" pitchFamily="2" charset="0"/>
              <a:cs typeface="Khmer OS" panose="02000500000000000000" pitchFamily="2" charset="0"/>
            </a:endParaRPr>
          </a:p>
          <a:p>
            <a:pPr marL="0" indent="0">
              <a:buNone/>
            </a:pPr>
            <a:endParaRPr lang="en-AU" dirty="0">
              <a:latin typeface="BKCap" pitchFamily="2" charset="0"/>
              <a:cs typeface="Khmer OS" panose="02000500000000000000" pitchFamily="2" charset="0"/>
            </a:endParaRPr>
          </a:p>
          <a:p>
            <a:pPr marL="0" indent="0">
              <a:buNone/>
            </a:pPr>
            <a:endParaRPr lang="en-AU" dirty="0">
              <a:latin typeface="BKCap" pitchFamily="2" charset="0"/>
              <a:cs typeface="Khmer OS" panose="02000500000000000000" pitchFamily="2" charset="0"/>
            </a:endParaRPr>
          </a:p>
          <a:p>
            <a:pPr marL="0" indent="0">
              <a:buNone/>
            </a:pPr>
            <a:r>
              <a:rPr lang="en-AU" dirty="0" smtClean="0">
                <a:latin typeface="BKCap" pitchFamily="2" charset="0"/>
                <a:cs typeface="Khmer OS" panose="02000500000000000000" pitchFamily="2" charset="0"/>
              </a:rPr>
              <a:t>    </a:t>
            </a:r>
            <a:r>
              <a:rPr lang="en-AU" dirty="0">
                <a:latin typeface="BKCap" pitchFamily="2" charset="0"/>
                <a:cs typeface="Khmer OS" panose="02000500000000000000" pitchFamily="2" charset="0"/>
              </a:rPr>
              <a:t>S    </a:t>
            </a:r>
            <a:r>
              <a:rPr lang="en-AU" dirty="0" smtClean="0">
                <a:latin typeface="BKCap" pitchFamily="2" charset="0"/>
                <a:cs typeface="Khmer OS" panose="02000500000000000000" pitchFamily="2" charset="0"/>
              </a:rPr>
              <a:t>U   </a:t>
            </a:r>
            <a:r>
              <a:rPr lang="en-AU" dirty="0" err="1">
                <a:latin typeface="BKCap" pitchFamily="2" charset="0"/>
                <a:cs typeface="Khmer OS" panose="02000500000000000000" pitchFamily="2" charset="0"/>
              </a:rPr>
              <a:t>qI</a:t>
            </a:r>
            <a:r>
              <a:rPr lang="en-AU" dirty="0">
                <a:latin typeface="BKCap" pitchFamily="2" charset="0"/>
                <a:cs typeface="Khmer OS" panose="02000500000000000000" pitchFamily="2" charset="0"/>
              </a:rPr>
              <a:t>  </a:t>
            </a:r>
            <a:r>
              <a:rPr lang="en-AU" dirty="0" smtClean="0">
                <a:latin typeface="BKCap" pitchFamily="2" charset="0"/>
                <a:cs typeface="Khmer OS" panose="02000500000000000000" pitchFamily="2" charset="0"/>
              </a:rPr>
              <a:t>  S   </a:t>
            </a:r>
            <a:r>
              <a:rPr lang="en-AU" dirty="0" err="1" smtClean="0">
                <a:latin typeface="BKCap" pitchFamily="2" charset="0"/>
                <a:cs typeface="Khmer OS" panose="02000500000000000000" pitchFamily="2" charset="0"/>
              </a:rPr>
              <a:t>qI</a:t>
            </a:r>
            <a:r>
              <a:rPr lang="en-AU" dirty="0" smtClean="0">
                <a:latin typeface="BKCap" pitchFamily="2" charset="0"/>
                <a:cs typeface="Khmer OS" panose="02000500000000000000" pitchFamily="2" charset="0"/>
              </a:rPr>
              <a:t>   </a:t>
            </a:r>
            <a:r>
              <a:rPr lang="en-AU" dirty="0">
                <a:latin typeface="BKCap" pitchFamily="2" charset="0"/>
                <a:cs typeface="Khmer OS" panose="02000500000000000000" pitchFamily="2" charset="0"/>
              </a:rPr>
              <a:t>U</a:t>
            </a:r>
            <a:endParaRPr lang="en-AU" dirty="0" smtClean="0">
              <a:latin typeface="BKCap" pitchFamily="2" charset="0"/>
              <a:cs typeface="Khmer OS" panose="020005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21" y="1943434"/>
            <a:ext cx="3719746" cy="873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80" y="3601632"/>
            <a:ext cx="3727073" cy="875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777" y="3600735"/>
            <a:ext cx="3730894" cy="8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 smtClean="0"/>
              <a:t>ស៊ី </a:t>
            </a:r>
            <a:r>
              <a:rPr lang="en-AU" dirty="0" err="1" smtClean="0"/>
              <a:t>Keyman</a:t>
            </a:r>
            <a:r>
              <a:rPr lang="en-AU" dirty="0" smtClean="0"/>
              <a:t> Code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7619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This keyboard </a:t>
            </a:r>
            <a:r>
              <a:rPr lang="en-AU" sz="2000" i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definition supports only one word: </a:t>
            </a:r>
            <a:r>
              <a:rPr lang="km-KH" sz="2000" i="1" dirty="0" smtClean="0">
                <a:solidFill>
                  <a:schemeClr val="bg2">
                    <a:lumMod val="50000"/>
                  </a:schemeClr>
                </a:solidFill>
                <a:latin typeface="Khmer OS" panose="02000500000000000000" pitchFamily="2" charset="0"/>
                <a:cs typeface="Khmer OS" panose="02000500000000000000" pitchFamily="2" charset="0"/>
              </a:rPr>
              <a:t>ស៊ី</a:t>
            </a:r>
            <a:endParaRPr lang="en-AU" sz="2000" i="1" dirty="0" smtClean="0">
              <a:solidFill>
                <a:schemeClr val="bg2">
                  <a:lumMod val="50000"/>
                </a:schemeClr>
              </a:solidFill>
              <a:latin typeface="Khmer OS" panose="02000500000000000000" pitchFamily="2" charset="0"/>
              <a:cs typeface="Khmer OS" panose="02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m-KH" sz="2000" i="1" dirty="0">
              <a:solidFill>
                <a:schemeClr val="bg2">
                  <a:lumMod val="50000"/>
                </a:schemeClr>
              </a:solidFill>
              <a:latin typeface="Khmer OS" panose="02000500000000000000" pitchFamily="2" charset="0"/>
              <a:cs typeface="Khmer OS" panose="02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b="1" dirty="0">
                <a:latin typeface="Consolas" panose="020B0609020204030204" pitchFamily="49" charset="0"/>
              </a:rPr>
              <a:t>store</a:t>
            </a:r>
            <a:r>
              <a:rPr lang="en-AU" sz="2000" dirty="0">
                <a:latin typeface="Consolas" panose="020B0609020204030204" pitchFamily="49" charset="0"/>
              </a:rPr>
              <a:t>(&amp;VERSION) </a:t>
            </a:r>
            <a:r>
              <a:rPr lang="en-AU" sz="2000" dirty="0">
                <a:solidFill>
                  <a:srgbClr val="0070C0"/>
                </a:solidFill>
                <a:latin typeface="Consolas" panose="020B0609020204030204" pitchFamily="49" charset="0"/>
              </a:rPr>
              <a:t>'9.0'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b="1" dirty="0">
                <a:latin typeface="Consolas" panose="020B0609020204030204" pitchFamily="49" charset="0"/>
              </a:rPr>
              <a:t>store</a:t>
            </a:r>
            <a:r>
              <a:rPr lang="en-AU" sz="2000" dirty="0">
                <a:latin typeface="Consolas" panose="020B0609020204030204" pitchFamily="49" charset="0"/>
              </a:rPr>
              <a:t>(&amp;NAME) </a:t>
            </a:r>
            <a:r>
              <a:rPr lang="en-AU" sz="2000" dirty="0">
                <a:solidFill>
                  <a:srgbClr val="0070C0"/>
                </a:solidFill>
                <a:latin typeface="Consolas" panose="020B0609020204030204" pitchFamily="49" charset="0"/>
              </a:rPr>
              <a:t>'Basic Khmer'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b="1" dirty="0">
                <a:latin typeface="Consolas" panose="020B0609020204030204" pitchFamily="49" charset="0"/>
              </a:rPr>
              <a:t>begin Unicode </a:t>
            </a:r>
            <a:r>
              <a:rPr lang="en-AU" sz="2000" dirty="0">
                <a:latin typeface="Consolas" panose="020B0609020204030204" pitchFamily="49" charset="0"/>
              </a:rPr>
              <a:t>&gt; </a:t>
            </a:r>
            <a:r>
              <a:rPr lang="en-AU" sz="2000" b="1" dirty="0">
                <a:latin typeface="Consolas" panose="020B0609020204030204" pitchFamily="49" charset="0"/>
              </a:rPr>
              <a:t>use</a:t>
            </a:r>
            <a:r>
              <a:rPr lang="en-AU" sz="2000" dirty="0">
                <a:latin typeface="Consolas" panose="020B0609020204030204" pitchFamily="49" charset="0"/>
              </a:rPr>
              <a:t>(main)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b="1" dirty="0">
                <a:latin typeface="Consolas" panose="020B0609020204030204" pitchFamily="49" charset="0"/>
              </a:rPr>
              <a:t>group</a:t>
            </a:r>
            <a:r>
              <a:rPr lang="en-AU" sz="2000" dirty="0">
                <a:latin typeface="Consolas" panose="020B0609020204030204" pitchFamily="49" charset="0"/>
              </a:rPr>
              <a:t>(main) </a:t>
            </a:r>
            <a:r>
              <a:rPr lang="en-AU" sz="2000" b="1" dirty="0">
                <a:latin typeface="Consolas" panose="020B0609020204030204" pitchFamily="49" charset="0"/>
              </a:rPr>
              <a:t>using </a:t>
            </a:r>
            <a:r>
              <a:rPr lang="en-AU" sz="2000" b="1" dirty="0" smtClean="0">
                <a:latin typeface="Consolas" panose="020B0609020204030204" pitchFamily="49" charset="0"/>
              </a:rPr>
              <a:t>keys</a:t>
            </a:r>
            <a:r>
              <a:rPr lang="en-AU" sz="2000" dirty="0" smtClean="0">
                <a:latin typeface="Consolas" panose="020B0609020204030204" pitchFamily="49" charset="0"/>
              </a:rPr>
              <a:t>                </a:t>
            </a:r>
            <a:endParaRPr lang="en-AU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Keys for </a:t>
            </a:r>
            <a:r>
              <a:rPr lang="km-KH" sz="2000" i="1" dirty="0">
                <a:solidFill>
                  <a:schemeClr val="bg2">
                    <a:lumMod val="50000"/>
                  </a:schemeClr>
                </a:solidFill>
                <a:latin typeface="Khmer OS" panose="02000500000000000000" pitchFamily="2" charset="0"/>
                <a:cs typeface="Khmer OS" panose="02000500000000000000" pitchFamily="2" charset="0"/>
              </a:rPr>
              <a:t>ស៊ី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m-KH" sz="20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dirty="0" smtClean="0">
                <a:latin typeface="Consolas" panose="020B0609020204030204" pitchFamily="49" charset="0"/>
              </a:rPr>
              <a:t>+ </a:t>
            </a:r>
            <a:r>
              <a:rPr lang="en-AU" sz="20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[K_S]      </a:t>
            </a:r>
            <a:r>
              <a:rPr lang="en-AU" sz="2000" dirty="0" smtClean="0">
                <a:latin typeface="Consolas" panose="020B0609020204030204" pitchFamily="49" charset="0"/>
              </a:rPr>
              <a:t> </a:t>
            </a:r>
            <a:r>
              <a:rPr lang="en-AU" sz="2000" dirty="0">
                <a:latin typeface="Consolas" panose="020B0609020204030204" pitchFamily="49" charset="0"/>
              </a:rPr>
              <a:t>&gt; </a:t>
            </a:r>
            <a:r>
              <a:rPr lang="en-AU" sz="2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U+179F   </a:t>
            </a:r>
            <a:r>
              <a:rPr lang="en-AU" sz="20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km-KH" sz="1600" i="1" dirty="0">
                <a:solidFill>
                  <a:schemeClr val="bg2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ស</a:t>
            </a:r>
            <a:endParaRPr lang="en-AU" sz="2000" i="1" dirty="0">
              <a:solidFill>
                <a:schemeClr val="bg2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dirty="0">
                <a:latin typeface="Consolas" panose="020B0609020204030204" pitchFamily="49" charset="0"/>
              </a:rPr>
              <a:t>+ </a:t>
            </a:r>
            <a:r>
              <a:rPr lang="en-AU" sz="2000" dirty="0">
                <a:solidFill>
                  <a:srgbClr val="C00000"/>
                </a:solidFill>
                <a:latin typeface="Consolas" panose="020B0609020204030204" pitchFamily="49" charset="0"/>
              </a:rPr>
              <a:t>[K_U]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dirty="0" smtClean="0">
                <a:latin typeface="Consolas" panose="020B0609020204030204" pitchFamily="49" charset="0"/>
              </a:rPr>
              <a:t>      &gt; </a:t>
            </a:r>
            <a:r>
              <a:rPr lang="en-AU" sz="2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U+17BB   </a:t>
            </a:r>
            <a:r>
              <a:rPr lang="en-AU" sz="20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km-KH" sz="1600" i="1" dirty="0">
                <a:solidFill>
                  <a:schemeClr val="bg2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ុ</a:t>
            </a:r>
            <a:endParaRPr lang="en-AU" sz="2000" i="1" dirty="0">
              <a:solidFill>
                <a:schemeClr val="bg2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dirty="0">
                <a:latin typeface="Consolas" panose="020B0609020204030204" pitchFamily="49" charset="0"/>
              </a:rPr>
              <a:t>+ </a:t>
            </a:r>
            <a:r>
              <a:rPr lang="en-AU" sz="2000" dirty="0">
                <a:solidFill>
                  <a:srgbClr val="C00000"/>
                </a:solidFill>
                <a:latin typeface="Consolas" panose="020B0609020204030204" pitchFamily="49" charset="0"/>
              </a:rPr>
              <a:t>[K_SLASH]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dirty="0" smtClean="0">
                <a:latin typeface="Consolas" panose="020B0609020204030204" pitchFamily="49" charset="0"/>
              </a:rPr>
              <a:t>  &gt; </a:t>
            </a:r>
            <a:r>
              <a:rPr lang="en-AU" sz="2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U+17CA   </a:t>
            </a:r>
            <a:r>
              <a:rPr lang="en-AU" sz="20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km-KH" sz="1600" i="1" dirty="0">
                <a:solidFill>
                  <a:schemeClr val="bg2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៊</a:t>
            </a:r>
            <a:endParaRPr lang="en-AU" sz="2000" i="1" dirty="0">
              <a:solidFill>
                <a:schemeClr val="bg2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2000" dirty="0">
                <a:latin typeface="Consolas" panose="020B0609020204030204" pitchFamily="49" charset="0"/>
              </a:rPr>
              <a:t>+ </a:t>
            </a:r>
            <a:r>
              <a:rPr lang="en-AU" sz="2000" dirty="0">
                <a:solidFill>
                  <a:srgbClr val="C00000"/>
                </a:solidFill>
                <a:latin typeface="Consolas" panose="020B0609020204030204" pitchFamily="49" charset="0"/>
              </a:rPr>
              <a:t>[SHIFT K_I]</a:t>
            </a:r>
            <a:r>
              <a:rPr lang="en-AU" sz="2000" dirty="0">
                <a:latin typeface="Consolas" panose="020B0609020204030204" pitchFamily="49" charset="0"/>
              </a:rPr>
              <a:t> &gt; </a:t>
            </a:r>
            <a:r>
              <a:rPr lang="en-AU" sz="2000" dirty="0">
                <a:solidFill>
                  <a:srgbClr val="0070C0"/>
                </a:solidFill>
                <a:latin typeface="Consolas" panose="020B0609020204030204" pitchFamily="49" charset="0"/>
              </a:rPr>
              <a:t>U+17B8   </a:t>
            </a:r>
            <a:r>
              <a:rPr lang="en-AU" sz="2000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km-KH" sz="1600" i="1" dirty="0">
                <a:solidFill>
                  <a:schemeClr val="bg2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ី</a:t>
            </a:r>
            <a:endParaRPr lang="en-AU" sz="2000" i="1" dirty="0">
              <a:solidFill>
                <a:schemeClr val="bg2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6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does </a:t>
            </a:r>
            <a:r>
              <a:rPr lang="en-AU" dirty="0" err="1" smtClean="0"/>
              <a:t>Keyman</a:t>
            </a:r>
            <a:r>
              <a:rPr lang="en-AU" dirty="0" smtClean="0"/>
              <a:t> exist?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en-AU" dirty="0" smtClean="0"/>
              <a:t>Industry supports about 200 languages</a:t>
            </a:r>
          </a:p>
          <a:p>
            <a:pPr lvl="1">
              <a:lnSpc>
                <a:spcPct val="130000"/>
              </a:lnSpc>
            </a:pPr>
            <a:r>
              <a:rPr lang="en-AU" dirty="0" smtClean="0"/>
              <a:t>Top priority on Latin script</a:t>
            </a:r>
          </a:p>
          <a:p>
            <a:pPr>
              <a:lnSpc>
                <a:spcPct val="130000"/>
              </a:lnSpc>
            </a:pPr>
            <a:r>
              <a:rPr lang="en-AU" b="1" dirty="0" smtClean="0">
                <a:solidFill>
                  <a:srgbClr val="C00000"/>
                </a:solidFill>
              </a:rPr>
              <a:t>But! </a:t>
            </a:r>
            <a:r>
              <a:rPr lang="en-AU" dirty="0" smtClean="0"/>
              <a:t>7,099 </a:t>
            </a:r>
            <a:r>
              <a:rPr lang="en-AU" dirty="0"/>
              <a:t>world languages</a:t>
            </a:r>
          </a:p>
          <a:p>
            <a:pPr lvl="1">
              <a:lnSpc>
                <a:spcPct val="130000"/>
              </a:lnSpc>
            </a:pPr>
            <a:r>
              <a:rPr lang="en-AU" dirty="0"/>
              <a:t>Cambodia – 19 languages</a:t>
            </a:r>
          </a:p>
          <a:p>
            <a:pPr lvl="1">
              <a:lnSpc>
                <a:spcPct val="130000"/>
              </a:lnSpc>
            </a:pPr>
            <a:r>
              <a:rPr lang="en-AU" dirty="0"/>
              <a:t>Thailand – 50 languages</a:t>
            </a:r>
          </a:p>
          <a:p>
            <a:pPr lvl="1">
              <a:lnSpc>
                <a:spcPct val="130000"/>
              </a:lnSpc>
            </a:pPr>
            <a:r>
              <a:rPr lang="en-AU" dirty="0"/>
              <a:t>Laos – 71 languages</a:t>
            </a:r>
          </a:p>
          <a:p>
            <a:pPr lvl="1">
              <a:lnSpc>
                <a:spcPct val="130000"/>
              </a:lnSpc>
            </a:pPr>
            <a:r>
              <a:rPr lang="en-AU" dirty="0"/>
              <a:t>Myanmar – 112 languages</a:t>
            </a:r>
          </a:p>
          <a:p>
            <a:pPr lvl="1">
              <a:lnSpc>
                <a:spcPct val="130000"/>
              </a:lnSpc>
            </a:pPr>
            <a:r>
              <a:rPr lang="en-AU" dirty="0"/>
              <a:t>Papua New Guinea – 839 languages!</a:t>
            </a:r>
          </a:p>
          <a:p>
            <a:pPr>
              <a:lnSpc>
                <a:spcPct val="130000"/>
              </a:lnSpc>
            </a:pPr>
            <a:r>
              <a:rPr lang="en-AU" dirty="0" err="1" smtClean="0"/>
              <a:t>Keyman</a:t>
            </a:r>
            <a:r>
              <a:rPr lang="en-AU" dirty="0" smtClean="0"/>
              <a:t> supports the “long tail” of languages</a:t>
            </a:r>
          </a:p>
        </p:txBody>
      </p:sp>
      <p:pic>
        <p:nvPicPr>
          <p:cNvPr id="6" name="Picture 2" descr="http://www.ling.upenn.edu/courses/Fall_2007/ling001/langpop1.gif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1"/>
          <a:stretch/>
        </p:blipFill>
        <p:spPr bwMode="auto">
          <a:xfrm>
            <a:off x="6011863" y="2079403"/>
            <a:ext cx="4662487" cy="318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80717" y="2713566"/>
            <a:ext cx="2514600" cy="2048069"/>
          </a:xfrm>
          <a:prstGeom prst="rect">
            <a:avLst/>
          </a:prstGeom>
          <a:solidFill>
            <a:srgbClr val="50B4C8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9195317" y="2713566"/>
            <a:ext cx="1203649" cy="2048069"/>
          </a:xfrm>
          <a:prstGeom prst="rect">
            <a:avLst/>
          </a:prstGeom>
          <a:solidFill>
            <a:srgbClr val="FFC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Line Callout 1 (Border and Accent Bar) 7"/>
          <p:cNvSpPr/>
          <p:nvPr/>
        </p:nvSpPr>
        <p:spPr>
          <a:xfrm>
            <a:off x="10865497" y="4229790"/>
            <a:ext cx="825759" cy="531845"/>
          </a:xfrm>
          <a:prstGeom prst="accentBorderCallout1">
            <a:avLst>
              <a:gd name="adj1" fmla="val 51206"/>
              <a:gd name="adj2" fmla="val -8333"/>
              <a:gd name="adj3" fmla="val 50220"/>
              <a:gd name="adj4" fmla="val -77881"/>
            </a:avLst>
          </a:prstGeom>
          <a:solidFill>
            <a:srgbClr val="FF9933">
              <a:alpha val="54118"/>
            </a:srgbClr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Industry Support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" name="Line Callout 1 (Border and Accent Bar) 10"/>
          <p:cNvSpPr/>
          <p:nvPr/>
        </p:nvSpPr>
        <p:spPr>
          <a:xfrm flipH="1">
            <a:off x="5359528" y="2713566"/>
            <a:ext cx="825759" cy="362382"/>
          </a:xfrm>
          <a:prstGeom prst="accentBorderCallout1">
            <a:avLst>
              <a:gd name="adj1" fmla="val 57372"/>
              <a:gd name="adj2" fmla="val -5508"/>
              <a:gd name="adj3" fmla="val 59717"/>
              <a:gd name="adj4" fmla="val -71101"/>
            </a:avLst>
          </a:prstGeom>
          <a:solidFill>
            <a:srgbClr val="50B4C8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err="1" smtClean="0">
                <a:solidFill>
                  <a:schemeClr val="tx1"/>
                </a:solidFill>
              </a:rPr>
              <a:t>Keyman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" y="6424127"/>
            <a:ext cx="268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smtClean="0"/>
              <a:t>Data from ethnologue.com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978789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Correcting the output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Keys for </a:t>
            </a:r>
            <a:r>
              <a:rPr lang="km-KH" i="1" dirty="0">
                <a:solidFill>
                  <a:schemeClr val="bg2">
                    <a:lumMod val="50000"/>
                  </a:schemeClr>
                </a:solidFill>
                <a:latin typeface="Khmer OS" panose="02000500000000000000" pitchFamily="2" charset="0"/>
                <a:cs typeface="Khmer OS" panose="02000500000000000000" pitchFamily="2" charset="0"/>
              </a:rPr>
              <a:t>ស៊ី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m-KH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[K_S]      </a:t>
            </a:r>
            <a:r>
              <a:rPr lang="en-AU" dirty="0">
                <a:latin typeface="Consolas" panose="020B0609020204030204" pitchFamily="49" charset="0"/>
              </a:rPr>
              <a:t> &gt;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U+179F   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km-KH" sz="1800" i="1" dirty="0">
                <a:solidFill>
                  <a:schemeClr val="bg2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ស</a:t>
            </a:r>
            <a:endParaRPr lang="en-AU" i="1" dirty="0">
              <a:solidFill>
                <a:schemeClr val="bg2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[K_U]</a:t>
            </a:r>
            <a:r>
              <a:rPr lang="en-AU" dirty="0">
                <a:latin typeface="Consolas" panose="020B0609020204030204" pitchFamily="49" charset="0"/>
              </a:rPr>
              <a:t>       &gt;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U+17BB   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km-KH" sz="1800" i="1" dirty="0">
                <a:solidFill>
                  <a:schemeClr val="bg2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ុ</a:t>
            </a:r>
            <a:endParaRPr lang="en-AU" i="1" dirty="0">
              <a:solidFill>
                <a:schemeClr val="bg2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[K_SLASH]</a:t>
            </a:r>
            <a:r>
              <a:rPr lang="en-AU" dirty="0">
                <a:latin typeface="Consolas" panose="020B0609020204030204" pitchFamily="49" charset="0"/>
              </a:rPr>
              <a:t>   &gt;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U+17CA   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km-KH" sz="1800" i="1" dirty="0">
                <a:solidFill>
                  <a:schemeClr val="bg2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៊</a:t>
            </a:r>
            <a:endParaRPr lang="en-AU" i="1" dirty="0">
              <a:solidFill>
                <a:schemeClr val="bg2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Consolas" panose="020B0609020204030204" pitchFamily="49" charset="0"/>
              </a:rPr>
              <a:t>+ </a:t>
            </a:r>
            <a:r>
              <a:rPr lang="en-AU" dirty="0">
                <a:solidFill>
                  <a:srgbClr val="C00000"/>
                </a:solidFill>
                <a:latin typeface="Consolas" panose="020B0609020204030204" pitchFamily="49" charset="0"/>
              </a:rPr>
              <a:t>[SHIFT K_I]</a:t>
            </a:r>
            <a:r>
              <a:rPr lang="en-AU" dirty="0">
                <a:latin typeface="Consolas" panose="020B0609020204030204" pitchFamily="49" charset="0"/>
              </a:rPr>
              <a:t> &gt; </a:t>
            </a: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U+17B8   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km-KH" sz="1800" i="1" dirty="0" smtClean="0">
                <a:solidFill>
                  <a:schemeClr val="bg2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ី</a:t>
            </a:r>
            <a:endParaRPr lang="km-KH" i="1" dirty="0" smtClean="0">
              <a:solidFill>
                <a:schemeClr val="bg2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m-KH" i="1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i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 Fixup when user types in the wrong letter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m-KH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U+179F </a:t>
            </a: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U+17BB</a:t>
            </a:r>
            <a:r>
              <a:rPr lang="pl-PL" dirty="0" smtClean="0">
                <a:latin typeface="Consolas" panose="020B0609020204030204" pitchFamily="49" charset="0"/>
              </a:rPr>
              <a:t> </a:t>
            </a:r>
            <a:r>
              <a:rPr lang="pl-PL" dirty="0">
                <a:latin typeface="Consolas" panose="020B0609020204030204" pitchFamily="49" charset="0"/>
              </a:rPr>
              <a:t>+ </a:t>
            </a:r>
            <a:r>
              <a:rPr lang="pl-PL" dirty="0">
                <a:solidFill>
                  <a:srgbClr val="C00000"/>
                </a:solidFill>
                <a:latin typeface="Consolas" panose="020B0609020204030204" pitchFamily="49" charset="0"/>
              </a:rPr>
              <a:t>[SHIFT K_I] </a:t>
            </a:r>
            <a:r>
              <a:rPr lang="pl-PL" dirty="0">
                <a:latin typeface="Consolas" panose="020B0609020204030204" pitchFamily="49" charset="0"/>
              </a:rPr>
              <a:t>&gt; </a:t>
            </a:r>
            <a:r>
              <a:rPr lang="en-AU" b="1" dirty="0" smtClean="0">
                <a:latin typeface="Consolas" panose="020B0609020204030204" pitchFamily="49" charset="0"/>
              </a:rPr>
              <a:t>context</a:t>
            </a:r>
            <a:r>
              <a:rPr lang="en-AU" dirty="0" smtClean="0">
                <a:latin typeface="Consolas" panose="020B0609020204030204" pitchFamily="49" charset="0"/>
              </a:rPr>
              <a:t>(1) </a:t>
            </a: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U+17CA 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U+17B8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U+179F </a:t>
            </a: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U+17B8</a:t>
            </a:r>
            <a:r>
              <a:rPr lang="pl-PL" dirty="0" smtClean="0">
                <a:latin typeface="Consolas" panose="020B0609020204030204" pitchFamily="49" charset="0"/>
              </a:rPr>
              <a:t> </a:t>
            </a:r>
            <a:r>
              <a:rPr lang="pl-PL" dirty="0">
                <a:latin typeface="Consolas" panose="020B0609020204030204" pitchFamily="49" charset="0"/>
              </a:rPr>
              <a:t>+ </a:t>
            </a:r>
            <a:r>
              <a:rPr lang="pl-PL" dirty="0">
                <a:solidFill>
                  <a:srgbClr val="C00000"/>
                </a:solidFill>
                <a:latin typeface="Consolas" panose="020B0609020204030204" pitchFamily="49" charset="0"/>
              </a:rPr>
              <a:t>[K_U] </a:t>
            </a:r>
            <a:r>
              <a:rPr lang="pl-PL" dirty="0" smtClean="0">
                <a:latin typeface="Consolas" panose="020B0609020204030204" pitchFamily="49" charset="0"/>
              </a:rPr>
              <a:t>&gt;</a:t>
            </a:r>
            <a:r>
              <a:rPr lang="en-AU" dirty="0" smtClean="0">
                <a:latin typeface="Consolas" panose="020B0609020204030204" pitchFamily="49" charset="0"/>
              </a:rPr>
              <a:t> </a:t>
            </a:r>
            <a:r>
              <a:rPr lang="en-AU" b="1" dirty="0" smtClean="0">
                <a:latin typeface="Consolas" panose="020B0609020204030204" pitchFamily="49" charset="0"/>
              </a:rPr>
              <a:t>context</a:t>
            </a:r>
            <a:r>
              <a:rPr lang="en-AU" dirty="0" smtClean="0">
                <a:latin typeface="Consolas" panose="020B0609020204030204" pitchFamily="49" charset="0"/>
              </a:rPr>
              <a:t>(1)</a:t>
            </a:r>
            <a:r>
              <a:rPr lang="pl-PL" dirty="0" smtClean="0"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U+17CA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b="1" dirty="0" smtClean="0">
                <a:latin typeface="Consolas" panose="020B0609020204030204" pitchFamily="49" charset="0"/>
              </a:rPr>
              <a:t>context</a:t>
            </a:r>
            <a:r>
              <a:rPr lang="en-AU" b="1" dirty="0" smtClean="0">
                <a:latin typeface="Consolas" panose="020B0609020204030204" pitchFamily="49" charset="0"/>
              </a:rPr>
              <a:t>(2)</a:t>
            </a:r>
            <a:endParaRPr lang="pl-PL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294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Correcting the </a:t>
            </a:r>
            <a:r>
              <a:rPr lang="en-AU" dirty="0" smtClean="0"/>
              <a:t>output – analysis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574177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solidFill>
                  <a:srgbClr val="0070C0"/>
                </a:solidFill>
                <a:latin typeface="Consolas" panose="020B0609020204030204" pitchFamily="49" charset="0"/>
              </a:rPr>
              <a:t>U+179F 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U+17BB</a:t>
            </a:r>
            <a:r>
              <a:rPr lang="pl-PL" dirty="0">
                <a:latin typeface="Consolas" panose="020B0609020204030204" pitchFamily="49" charset="0"/>
              </a:rPr>
              <a:t> + </a:t>
            </a:r>
            <a:r>
              <a:rPr lang="pl-PL" dirty="0">
                <a:solidFill>
                  <a:srgbClr val="C00000"/>
                </a:solidFill>
                <a:latin typeface="Consolas" panose="020B0609020204030204" pitchFamily="49" charset="0"/>
              </a:rPr>
              <a:t>[SHIFT K_I] </a:t>
            </a:r>
            <a:r>
              <a:rPr lang="pl-PL" dirty="0">
                <a:latin typeface="Consolas" panose="020B0609020204030204" pitchFamily="49" charset="0"/>
              </a:rPr>
              <a:t>&gt; </a:t>
            </a:r>
            <a:r>
              <a:rPr lang="en-AU" b="1" dirty="0">
                <a:latin typeface="Consolas" panose="020B0609020204030204" pitchFamily="49" charset="0"/>
              </a:rPr>
              <a:t>context</a:t>
            </a:r>
            <a:r>
              <a:rPr lang="en-AU" dirty="0">
                <a:latin typeface="Consolas" panose="020B0609020204030204" pitchFamily="49" charset="0"/>
              </a:rPr>
              <a:t>(1) </a:t>
            </a:r>
            <a:r>
              <a:rPr lang="pl-PL" dirty="0">
                <a:solidFill>
                  <a:srgbClr val="0070C0"/>
                </a:solidFill>
                <a:latin typeface="Consolas" panose="020B0609020204030204" pitchFamily="49" charset="0"/>
              </a:rPr>
              <a:t>U+17CA U+17B8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AU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pl-PL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U+179F </a:t>
            </a: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U+17B8</a:t>
            </a:r>
            <a:r>
              <a:rPr lang="pl-PL" dirty="0" smtClean="0">
                <a:latin typeface="Consolas" panose="020B0609020204030204" pitchFamily="49" charset="0"/>
              </a:rPr>
              <a:t> </a:t>
            </a:r>
            <a:r>
              <a:rPr lang="pl-PL" dirty="0">
                <a:latin typeface="Consolas" panose="020B0609020204030204" pitchFamily="49" charset="0"/>
              </a:rPr>
              <a:t>+ </a:t>
            </a:r>
            <a:r>
              <a:rPr lang="pl-PL" dirty="0">
                <a:solidFill>
                  <a:srgbClr val="C00000"/>
                </a:solidFill>
                <a:latin typeface="Consolas" panose="020B0609020204030204" pitchFamily="49" charset="0"/>
              </a:rPr>
              <a:t>[K_U] </a:t>
            </a:r>
            <a:r>
              <a:rPr lang="pl-PL" dirty="0">
                <a:latin typeface="Consolas" panose="020B0609020204030204" pitchFamily="49" charset="0"/>
              </a:rPr>
              <a:t>&gt; </a:t>
            </a:r>
            <a:r>
              <a:rPr lang="en-AU" b="1" dirty="0" smtClean="0">
                <a:latin typeface="Consolas" panose="020B0609020204030204" pitchFamily="49" charset="0"/>
              </a:rPr>
              <a:t>context</a:t>
            </a:r>
            <a:r>
              <a:rPr lang="en-AU" dirty="0" smtClean="0">
                <a:latin typeface="Consolas" panose="020B0609020204030204" pitchFamily="49" charset="0"/>
              </a:rPr>
              <a:t>(1) </a:t>
            </a:r>
            <a:r>
              <a:rPr lang="pl-PL" dirty="0" smtClean="0">
                <a:solidFill>
                  <a:srgbClr val="0070C0"/>
                </a:solidFill>
                <a:latin typeface="Consolas" panose="020B0609020204030204" pitchFamily="49" charset="0"/>
              </a:rPr>
              <a:t>U+17CA</a:t>
            </a:r>
            <a:r>
              <a:rPr lang="pl-PL" dirty="0" smtClean="0">
                <a:latin typeface="Consolas" panose="020B0609020204030204" pitchFamily="49" charset="0"/>
              </a:rPr>
              <a:t> </a:t>
            </a:r>
            <a:r>
              <a:rPr lang="pl-PL" b="1" dirty="0" smtClean="0">
                <a:latin typeface="Consolas" panose="020B0609020204030204" pitchFamily="49" charset="0"/>
              </a:rPr>
              <a:t>context</a:t>
            </a:r>
            <a:r>
              <a:rPr lang="en-AU" dirty="0" smtClean="0">
                <a:latin typeface="Consolas" panose="020B0609020204030204" pitchFamily="49" charset="0"/>
              </a:rPr>
              <a:t>(2)</a:t>
            </a:r>
            <a:endParaRPr lang="pl-PL" dirty="0">
              <a:latin typeface="Consolas" panose="020B0609020204030204" pitchFamily="49" charset="0"/>
            </a:endParaRPr>
          </a:p>
          <a:p>
            <a:endParaRPr lang="en-AU" dirty="0" smtClean="0"/>
          </a:p>
          <a:p>
            <a:endParaRPr lang="en-AU" sz="4400" dirty="0" smtClean="0"/>
          </a:p>
          <a:p>
            <a:r>
              <a:rPr lang="en-AU" dirty="0" smtClean="0"/>
              <a:t>Can you suggest a rule to correct this mistake?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3097368" y="287383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400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ុ</a:t>
            </a:r>
            <a:endParaRPr lang="en-AU" sz="2400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85345" y="287383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400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៊</a:t>
            </a:r>
            <a:endParaRPr lang="en-AU" sz="2400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61002" y="2873829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400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ី</a:t>
            </a:r>
            <a:endParaRPr lang="en-AU" sz="2400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484" y="478232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400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ី</a:t>
            </a:r>
            <a:endParaRPr lang="en-AU" sz="2400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34918" y="4782325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400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៊</a:t>
            </a:r>
            <a:endParaRPr lang="en-AU" sz="2400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1826" y="2873830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400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ស</a:t>
            </a:r>
            <a:endParaRPr lang="en-AU" sz="2400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1798" y="4782326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400" dirty="0" smtClean="0">
                <a:solidFill>
                  <a:schemeClr val="bg1">
                    <a:lumMod val="50000"/>
                  </a:schemeClr>
                </a:solidFill>
                <a:latin typeface="Khmer OS Content" panose="02000500000000020004" pitchFamily="2" charset="0"/>
                <a:cs typeface="Khmer OS Content" panose="02000500000000020004" pitchFamily="2" charset="0"/>
              </a:rPr>
              <a:t>ស</a:t>
            </a:r>
            <a:endParaRPr lang="en-AU" sz="2400" dirty="0">
              <a:solidFill>
                <a:schemeClr val="bg1">
                  <a:lumMod val="50000"/>
                </a:schemeClr>
              </a:solidFill>
              <a:latin typeface="Khmer OS Content" panose="02000500000000020004" pitchFamily="2" charset="0"/>
              <a:cs typeface="Khmer OS Content" panose="02000500000000020004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039" y="5709747"/>
            <a:ext cx="3729909" cy="8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Keyboard Rules - Summary</a:t>
            </a:r>
            <a:endParaRPr lang="en-AU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R</a:t>
            </a:r>
            <a:r>
              <a:rPr lang="en-AU" b="1" dirty="0" smtClean="0"/>
              <a:t>eorder</a:t>
            </a:r>
            <a:r>
              <a:rPr lang="en-AU" dirty="0" smtClean="0"/>
              <a:t> to fix mistyped words - </a:t>
            </a:r>
            <a:r>
              <a:rPr lang="km-KH" dirty="0" smtClean="0"/>
              <a:t>ខ្មែរ</a:t>
            </a:r>
            <a:endParaRPr lang="en-AU" b="1" dirty="0"/>
          </a:p>
          <a:p>
            <a:r>
              <a:rPr lang="en-AU" b="1" dirty="0"/>
              <a:t>B</a:t>
            </a:r>
            <a:r>
              <a:rPr lang="en-AU" b="1" dirty="0" smtClean="0"/>
              <a:t>lock</a:t>
            </a:r>
            <a:r>
              <a:rPr lang="en-AU" dirty="0" smtClean="0"/>
              <a:t> invalid keystrokes - </a:t>
            </a:r>
            <a:r>
              <a:rPr lang="km-KH" dirty="0" smtClean="0"/>
              <a:t>ស៊ី</a:t>
            </a:r>
            <a:r>
              <a:rPr lang="en-AU" dirty="0" smtClean="0"/>
              <a:t> + </a:t>
            </a:r>
            <a:r>
              <a:rPr lang="km-KH" dirty="0" smtClean="0"/>
              <a:t>ី</a:t>
            </a:r>
            <a:endParaRPr lang="en-AU" dirty="0" smtClean="0"/>
          </a:p>
          <a:p>
            <a:r>
              <a:rPr lang="en-AU" b="1" dirty="0" smtClean="0"/>
              <a:t>Substitute</a:t>
            </a:r>
            <a:r>
              <a:rPr lang="en-AU" dirty="0" smtClean="0"/>
              <a:t> incorrect letters - </a:t>
            </a:r>
            <a:r>
              <a:rPr lang="km-KH" dirty="0" smtClean="0"/>
              <a:t>ស៊ី</a:t>
            </a:r>
            <a:endParaRPr lang="en-AU" dirty="0" smtClean="0"/>
          </a:p>
          <a:p>
            <a:r>
              <a:rPr lang="en-AU" b="1" dirty="0"/>
              <a:t>C</a:t>
            </a:r>
            <a:r>
              <a:rPr lang="en-AU" b="1" dirty="0" smtClean="0"/>
              <a:t>ombine </a:t>
            </a:r>
            <a:r>
              <a:rPr lang="en-AU" dirty="0" smtClean="0"/>
              <a:t>decomposed letters - </a:t>
            </a:r>
            <a:r>
              <a:rPr lang="km-KH" dirty="0" smtClean="0"/>
              <a:t>េ</a:t>
            </a:r>
            <a:r>
              <a:rPr lang="en-AU" dirty="0" smtClean="0"/>
              <a:t> + </a:t>
            </a:r>
            <a:r>
              <a:rPr lang="km-KH" dirty="0" smtClean="0"/>
              <a:t>ី</a:t>
            </a:r>
            <a:r>
              <a:rPr lang="en-AU" dirty="0" smtClean="0"/>
              <a:t> </a:t>
            </a:r>
            <a:r>
              <a:rPr lang="en-AU" dirty="0" smtClean="0">
                <a:sym typeface="Wingdings 3" panose="05040102010807070707" pitchFamily="18" charset="2"/>
              </a:rPr>
              <a:t> </a:t>
            </a:r>
            <a:r>
              <a:rPr lang="km-KH" dirty="0" smtClean="0">
                <a:sym typeface="Wingdings 3" panose="05040102010807070707" pitchFamily="18" charset="2"/>
              </a:rPr>
              <a:t>ើ</a:t>
            </a:r>
            <a:endParaRPr lang="en-AU" dirty="0" smtClean="0"/>
          </a:p>
          <a:p>
            <a:r>
              <a:rPr lang="en-AU" b="1" dirty="0"/>
              <a:t>B</a:t>
            </a:r>
            <a:r>
              <a:rPr lang="en-AU" b="1" dirty="0" smtClean="0"/>
              <a:t>reak Apart </a:t>
            </a:r>
            <a:r>
              <a:rPr lang="en-AU" dirty="0" smtClean="0"/>
              <a:t>composed letters</a:t>
            </a:r>
          </a:p>
        </p:txBody>
      </p:sp>
    </p:spTree>
    <p:extLst>
      <p:ext uri="{BB962C8B-B14F-4D97-AF65-F5344CB8AC3E}">
        <p14:creationId xmlns:p14="http://schemas.microsoft.com/office/powerpoint/2010/main" val="1106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Multiplatform </a:t>
            </a:r>
            <a:br>
              <a:rPr lang="en-AU" dirty="0" smtClean="0"/>
            </a:br>
            <a:r>
              <a:rPr lang="en-AU" dirty="0" smtClean="0"/>
              <a:t>Keyboards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4559373" cy="3766185"/>
          </a:xfrm>
        </p:spPr>
        <p:txBody>
          <a:bodyPr/>
          <a:lstStyle/>
          <a:p>
            <a:endParaRPr lang="en-AU" dirty="0" smtClean="0"/>
          </a:p>
          <a:p>
            <a:r>
              <a:rPr lang="en-AU" dirty="0" err="1" smtClean="0"/>
              <a:t>Keyman</a:t>
            </a:r>
            <a:r>
              <a:rPr lang="en-AU" dirty="0" smtClean="0"/>
              <a:t> Developer rules apply on every platform</a:t>
            </a:r>
          </a:p>
          <a:p>
            <a:r>
              <a:rPr lang="en-AU" dirty="0" smtClean="0"/>
              <a:t>But presentation of the keyboard can vary</a:t>
            </a:r>
          </a:p>
          <a:p>
            <a:endParaRPr lang="en-AU" dirty="0" smtClean="0"/>
          </a:p>
          <a:p>
            <a:r>
              <a:rPr lang="en-AU" dirty="0" smtClean="0"/>
              <a:t>Import basic layout from Desktop to Touch</a:t>
            </a:r>
          </a:p>
          <a:p>
            <a:r>
              <a:rPr lang="en-AU" dirty="0" smtClean="0"/>
              <a:t>Optimise for use on small devices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74" y="130667"/>
            <a:ext cx="6427799" cy="3189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73" y="3441174"/>
            <a:ext cx="6427799" cy="31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4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Deploying Keyboards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Create a keyboard layout in </a:t>
            </a:r>
            <a:r>
              <a:rPr lang="en-AU" dirty="0" err="1" smtClean="0"/>
              <a:t>Keyman</a:t>
            </a:r>
            <a:r>
              <a:rPr lang="en-AU" dirty="0" smtClean="0"/>
              <a:t> Developer</a:t>
            </a:r>
          </a:p>
          <a:p>
            <a:r>
              <a:rPr lang="en-AU" dirty="0" smtClean="0"/>
              <a:t>Push to GitHub</a:t>
            </a:r>
          </a:p>
          <a:p>
            <a:r>
              <a:rPr lang="en-AU" dirty="0" smtClean="0"/>
              <a:t>Create a Pull Request on </a:t>
            </a:r>
            <a:r>
              <a:rPr lang="en-AU" b="1" dirty="0" smtClean="0"/>
              <a:t>https://github.com/keymanapp/keyboards.git</a:t>
            </a:r>
          </a:p>
          <a:p>
            <a:r>
              <a:rPr lang="en-AU" dirty="0" smtClean="0"/>
              <a:t>When accepted, the layout is automatically available on every device through </a:t>
            </a:r>
            <a:r>
              <a:rPr lang="en-AU" dirty="0" err="1" smtClean="0"/>
              <a:t>Keyman</a:t>
            </a:r>
            <a:r>
              <a:rPr lang="en-AU" dirty="0" smtClean="0"/>
              <a:t> keyboards menu</a:t>
            </a:r>
          </a:p>
          <a:p>
            <a:r>
              <a:rPr lang="en-AU" dirty="0" smtClean="0"/>
              <a:t>Full details at </a:t>
            </a:r>
            <a:r>
              <a:rPr lang="en-AU" b="1" dirty="0" smtClean="0"/>
              <a:t>https://help.keyman.com/developer/keyboards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935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 and Discussion Time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Learn more:</a:t>
            </a:r>
          </a:p>
          <a:p>
            <a:pPr lvl="1"/>
            <a:r>
              <a:rPr lang="en-AU" dirty="0" smtClean="0"/>
              <a:t>www.keyman.com</a:t>
            </a:r>
          </a:p>
          <a:p>
            <a:pPr lvl="1"/>
            <a:r>
              <a:rPr lang="en-AU" dirty="0" smtClean="0"/>
              <a:t>www.sil.org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62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use </a:t>
            </a:r>
            <a:r>
              <a:rPr lang="en-AU" dirty="0" err="1" smtClean="0"/>
              <a:t>Keyman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</a:t>
            </a:r>
            <a:r>
              <a:rPr lang="en-AU" dirty="0" smtClean="0"/>
              <a:t>was born in South-East Asia</a:t>
            </a:r>
          </a:p>
          <a:p>
            <a:r>
              <a:rPr lang="en-AU" dirty="0" err="1" smtClean="0"/>
              <a:t>Keyman</a:t>
            </a:r>
            <a:r>
              <a:rPr lang="en-AU" dirty="0" smtClean="0"/>
              <a:t> emphasises equal support for all </a:t>
            </a:r>
            <a:r>
              <a:rPr lang="en-AU" dirty="0" smtClean="0"/>
              <a:t>languages:</a:t>
            </a:r>
            <a:endParaRPr lang="en-AU" dirty="0" smtClean="0"/>
          </a:p>
          <a:p>
            <a:pPr lvl="1"/>
            <a:r>
              <a:rPr lang="en-AU" dirty="0"/>
              <a:t>South-East Asian languages</a:t>
            </a:r>
          </a:p>
          <a:p>
            <a:pPr lvl="1"/>
            <a:r>
              <a:rPr lang="en-AU" dirty="0" smtClean="0"/>
              <a:t>Indic </a:t>
            </a:r>
            <a:r>
              <a:rPr lang="en-AU" dirty="0" smtClean="0"/>
              <a:t>languages</a:t>
            </a:r>
          </a:p>
          <a:p>
            <a:pPr lvl="1"/>
            <a:r>
              <a:rPr lang="en-AU" dirty="0" smtClean="0"/>
              <a:t>Right-to-left scripts such as Arabic</a:t>
            </a:r>
            <a:endParaRPr lang="en-AU" dirty="0" smtClean="0"/>
          </a:p>
          <a:p>
            <a:pPr lvl="1"/>
            <a:r>
              <a:rPr lang="en-AU" dirty="0" smtClean="0"/>
              <a:t>Minority languages</a:t>
            </a:r>
          </a:p>
        </p:txBody>
      </p:sp>
    </p:spTree>
    <p:extLst>
      <p:ext uri="{BB962C8B-B14F-4D97-AF65-F5344CB8AC3E}">
        <p14:creationId xmlns:p14="http://schemas.microsoft.com/office/powerpoint/2010/main" val="428646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Who uses </a:t>
            </a:r>
            <a:r>
              <a:rPr lang="en-AU" dirty="0" err="1" smtClean="0"/>
              <a:t>Keyman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SIL members worldwide and associates – many thousands</a:t>
            </a:r>
          </a:p>
          <a:p>
            <a:r>
              <a:rPr lang="en-AU" dirty="0" smtClean="0"/>
              <a:t>Large multilingual organisations, e.g. BBC World Service</a:t>
            </a:r>
          </a:p>
          <a:p>
            <a:r>
              <a:rPr lang="en-AU" dirty="0" smtClean="0"/>
              <a:t>Governments, e.g. Indian state governments, Canada, Australia</a:t>
            </a:r>
          </a:p>
          <a:p>
            <a:r>
              <a:rPr lang="en-AU" dirty="0" smtClean="0"/>
              <a:t>Non Government Organisations – many around the world</a:t>
            </a:r>
          </a:p>
          <a:p>
            <a:r>
              <a:rPr lang="en-AU" dirty="0" smtClean="0"/>
              <a:t>Individuals and businesses – thousands more each week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080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works on many systems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Windows</a:t>
            </a:r>
          </a:p>
          <a:p>
            <a:r>
              <a:rPr lang="en-AU" dirty="0" smtClean="0"/>
              <a:t>Mac OS X</a:t>
            </a:r>
          </a:p>
          <a:p>
            <a:r>
              <a:rPr lang="en-AU" dirty="0" smtClean="0"/>
              <a:t>Android</a:t>
            </a:r>
          </a:p>
          <a:p>
            <a:r>
              <a:rPr lang="en-AU" dirty="0" smtClean="0"/>
              <a:t>iPhone and iPad</a:t>
            </a:r>
          </a:p>
          <a:p>
            <a:r>
              <a:rPr lang="en-AU" dirty="0" smtClean="0"/>
              <a:t>Web</a:t>
            </a:r>
          </a:p>
          <a:p>
            <a:r>
              <a:rPr lang="en-AU" dirty="0" smtClean="0"/>
              <a:t>Linux (with the </a:t>
            </a:r>
            <a:r>
              <a:rPr lang="en-AU" dirty="0" err="1" smtClean="0"/>
              <a:t>Keyman</a:t>
            </a:r>
            <a:r>
              <a:rPr lang="en-AU" dirty="0" smtClean="0"/>
              <a:t> KMFL clone)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49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runs on Windows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10" y="1858481"/>
            <a:ext cx="7712990" cy="4999520"/>
          </a:xfrm>
          <a:prstGeom prst="rect">
            <a:avLst/>
          </a:prstGeom>
        </p:spPr>
      </p:pic>
      <p:pic>
        <p:nvPicPr>
          <p:cNvPr id="2050" name="Picture 2" descr="https://upload.wikimedia.org/wikipedia/commons/thumb/5/5f/Windows_logo_-_2012.svg/240px-Windows_logo_-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7" y="3645063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7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Keyman</a:t>
            </a:r>
            <a:r>
              <a:rPr lang="en-AU" dirty="0" smtClean="0"/>
              <a:t> runs on Mac OS X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19" y="2657264"/>
            <a:ext cx="5286672" cy="4254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8" y="4351243"/>
            <a:ext cx="5628257" cy="2414703"/>
          </a:xfrm>
          <a:prstGeom prst="rect">
            <a:avLst/>
          </a:prstGeom>
        </p:spPr>
      </p:pic>
      <p:pic>
        <p:nvPicPr>
          <p:cNvPr id="3074" name="Picture 2" descr="https://www.apple.com/hk/en/macos/images/og.jpg?2016121315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137" y="0"/>
            <a:ext cx="4586863" cy="240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65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10908</TotalTime>
  <Words>1358</Words>
  <Application>Microsoft Office PowerPoint</Application>
  <PresentationFormat>Widescreen</PresentationFormat>
  <Paragraphs>298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Algerian</vt:lpstr>
      <vt:lpstr>Arial</vt:lpstr>
      <vt:lpstr>Bauhaus 93</vt:lpstr>
      <vt:lpstr>BKCap</vt:lpstr>
      <vt:lpstr>Broadway</vt:lpstr>
      <vt:lpstr>Calibri Light</vt:lpstr>
      <vt:lpstr>Consolas</vt:lpstr>
      <vt:lpstr>Cooper Black</vt:lpstr>
      <vt:lpstr>Khmer OS</vt:lpstr>
      <vt:lpstr>Khmer OS Content</vt:lpstr>
      <vt:lpstr>MoolBoran</vt:lpstr>
      <vt:lpstr>Wingdings</vt:lpstr>
      <vt:lpstr>Wingdings 3</vt:lpstr>
      <vt:lpstr>Metropolitan</vt:lpstr>
      <vt:lpstr>Introducing Keyman</vt:lpstr>
      <vt:lpstr>SIL @ NPIC</vt:lpstr>
      <vt:lpstr>What is Keyman?</vt:lpstr>
      <vt:lpstr>Why does Keyman exist?</vt:lpstr>
      <vt:lpstr>Why use Keyman?</vt:lpstr>
      <vt:lpstr>Who uses Keyman?</vt:lpstr>
      <vt:lpstr>Keyman works on many systems</vt:lpstr>
      <vt:lpstr>Keyman runs on Windows</vt:lpstr>
      <vt:lpstr>Keyman runs on Mac OS X</vt:lpstr>
      <vt:lpstr>Keyman runs on iPhone and iPad</vt:lpstr>
      <vt:lpstr>Keyman runs on Android</vt:lpstr>
      <vt:lpstr>Keyman runs on the Web</vt:lpstr>
      <vt:lpstr>Keyman even runs on Linux</vt:lpstr>
      <vt:lpstr>A Brief History of Keyman</vt:lpstr>
      <vt:lpstr>A Brief History of Keyman</vt:lpstr>
      <vt:lpstr>A Brief History of Keyman</vt:lpstr>
      <vt:lpstr>Why use Keyman?</vt:lpstr>
      <vt:lpstr>Advantage: Open Source</vt:lpstr>
      <vt:lpstr>Advantage: Robust and well supported</vt:lpstr>
      <vt:lpstr>Advantage: Library of keyboard layouts</vt:lpstr>
      <vt:lpstr>Feature: Cross-platform</vt:lpstr>
      <vt:lpstr>Feature: Development Tools</vt:lpstr>
      <vt:lpstr>Vision: LDML + Unicode</vt:lpstr>
      <vt:lpstr>Developing Keyboards</vt:lpstr>
      <vt:lpstr>A Keyman Developer Tutorial</vt:lpstr>
      <vt:lpstr>Discussion Questions</vt:lpstr>
      <vt:lpstr>Our first word of the day</vt:lpstr>
      <vt:lpstr>Encoding “ខ្មែរ”</vt:lpstr>
      <vt:lpstr>Google Fight: ខ្មែរ vs ខែ្មរ  </vt:lpstr>
      <vt:lpstr>Typing to match encoding</vt:lpstr>
      <vt:lpstr>Keyman Code to support “ខ្មែរ”</vt:lpstr>
      <vt:lpstr>Add a rule to reorder the user’s input</vt:lpstr>
      <vt:lpstr>Anatomy of a Keyman keyboard rule</vt:lpstr>
      <vt:lpstr>Anatomy of a Keyman keyboard rule</vt:lpstr>
      <vt:lpstr>Introducing our next word</vt:lpstr>
      <vt:lpstr>Encoding “ស៊ី”</vt:lpstr>
      <vt:lpstr>Google Fight: ស៊ី vs សុី vs ...</vt:lpstr>
      <vt:lpstr>Typing “ស៊ី”</vt:lpstr>
      <vt:lpstr>ស៊ី Keyman Code</vt:lpstr>
      <vt:lpstr>Correcting the output</vt:lpstr>
      <vt:lpstr>Correcting the output – analysis</vt:lpstr>
      <vt:lpstr>Keyboard Rules - Summary</vt:lpstr>
      <vt:lpstr>Multiplatform  Keyboards</vt:lpstr>
      <vt:lpstr>Deploying Keyboards</vt:lpstr>
      <vt:lpstr>Question and Discussion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Keyman</dc:title>
  <dc:creator>Marc Durdin</dc:creator>
  <cp:lastModifiedBy>Marc Durdin</cp:lastModifiedBy>
  <cp:revision>123</cp:revision>
  <dcterms:created xsi:type="dcterms:W3CDTF">2017-05-08T01:07:38Z</dcterms:created>
  <dcterms:modified xsi:type="dcterms:W3CDTF">2017-05-19T03:02:06Z</dcterms:modified>
</cp:coreProperties>
</file>